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1" r:id="rId4"/>
    <p:sldMasterId id="2147483732" r:id="rId5"/>
    <p:sldMasterId id="214748373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</p:sldIdLst>
  <p:sldSz cy="5143500" cx="9144000"/>
  <p:notesSz cx="6858000" cy="9144000"/>
  <p:embeddedFontLst>
    <p:embeddedFont>
      <p:font typeface="Anybody SemiBold"/>
      <p:regular r:id="rId39"/>
      <p:bold r:id="rId40"/>
      <p:italic r:id="rId41"/>
      <p:boldItalic r:id="rId42"/>
    </p:embeddedFont>
    <p:embeddedFont>
      <p:font typeface="Work Sans"/>
      <p:regular r:id="rId43"/>
      <p:bold r:id="rId44"/>
      <p:italic r:id="rId45"/>
      <p:boldItalic r:id="rId46"/>
    </p:embeddedFont>
    <p:embeddedFont>
      <p:font typeface="Work Sans SemiBold"/>
      <p:regular r:id="rId47"/>
      <p:bold r:id="rId48"/>
      <p:italic r:id="rId49"/>
      <p:boldItalic r:id="rId50"/>
    </p:embeddedFont>
    <p:embeddedFont>
      <p:font typeface="Work Sans Light"/>
      <p:regular r:id="rId51"/>
      <p:bold r:id="rId52"/>
      <p:italic r:id="rId53"/>
      <p:boldItalic r:id="rId54"/>
    </p:embeddedFont>
    <p:embeddedFont>
      <p:font typeface="Anybody Medium"/>
      <p:regular r:id="rId55"/>
      <p:bold r:id="rId56"/>
      <p:italic r:id="rId57"/>
      <p:boldItalic r:id="rId58"/>
    </p:embeddedFont>
    <p:embeddedFont>
      <p:font typeface="Anybody"/>
      <p:regular r:id="rId59"/>
      <p:bold r:id="rId60"/>
      <p:italic r:id="rId61"/>
      <p:boldItalic r:id="rId62"/>
    </p:embeddedFont>
    <p:embeddedFont>
      <p:font typeface="Anybody ExtraBold"/>
      <p:bold r:id="rId63"/>
      <p:boldItalic r:id="rId64"/>
    </p:embeddedFont>
    <p:embeddedFont>
      <p:font typeface="Lato"/>
      <p:regular r:id="rId65"/>
      <p:bold r:id="rId66"/>
      <p:italic r:id="rId67"/>
      <p:boldItalic r:id="rId68"/>
    </p:embeddedFont>
    <p:embeddedFont>
      <p:font typeface="Lato Light"/>
      <p:regular r:id="rId69"/>
      <p:bold r:id="rId70"/>
      <p:italic r:id="rId71"/>
      <p:boldItalic r:id="rId72"/>
    </p:embeddedFont>
    <p:embeddedFont>
      <p:font typeface="Work Sans Medium"/>
      <p:regular r:id="rId73"/>
      <p:bold r:id="rId74"/>
      <p:italic r:id="rId75"/>
      <p:boldItalic r:id="rId76"/>
    </p:embeddedFont>
    <p:embeddedFont>
      <p:font typeface="Inter Medium"/>
      <p:regular r:id="rId77"/>
      <p:bold r:id="rId78"/>
    </p:embeddedFont>
    <p:embeddedFont>
      <p:font typeface="Anybody Black"/>
      <p:bold r:id="rId79"/>
      <p:boldItalic r:id="rId8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nybodySemiBold-bold.fntdata"/><Relationship Id="rId42" Type="http://schemas.openxmlformats.org/officeDocument/2006/relationships/font" Target="fonts/AnybodySemiBold-boldItalic.fntdata"/><Relationship Id="rId41" Type="http://schemas.openxmlformats.org/officeDocument/2006/relationships/font" Target="fonts/AnybodySemiBold-italic.fntdata"/><Relationship Id="rId44" Type="http://schemas.openxmlformats.org/officeDocument/2006/relationships/font" Target="fonts/WorkSans-bold.fntdata"/><Relationship Id="rId43" Type="http://schemas.openxmlformats.org/officeDocument/2006/relationships/font" Target="fonts/WorkSans-regular.fntdata"/><Relationship Id="rId46" Type="http://schemas.openxmlformats.org/officeDocument/2006/relationships/font" Target="fonts/WorkSans-boldItalic.fntdata"/><Relationship Id="rId45" Type="http://schemas.openxmlformats.org/officeDocument/2006/relationships/font" Target="fonts/WorkSans-italic.fntdata"/><Relationship Id="rId80" Type="http://schemas.openxmlformats.org/officeDocument/2006/relationships/font" Target="fonts/AnybodyBlack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WorkSansSemiBold-bold.fntdata"/><Relationship Id="rId47" Type="http://schemas.openxmlformats.org/officeDocument/2006/relationships/font" Target="fonts/WorkSansSemiBold-regular.fntdata"/><Relationship Id="rId49" Type="http://schemas.openxmlformats.org/officeDocument/2006/relationships/font" Target="fonts/WorkSansSemiBold-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WorkSansMedium-regular.fntdata"/><Relationship Id="rId72" Type="http://schemas.openxmlformats.org/officeDocument/2006/relationships/font" Target="fonts/LatoLight-boldItalic.fntdata"/><Relationship Id="rId31" Type="http://schemas.openxmlformats.org/officeDocument/2006/relationships/slide" Target="slides/slide24.xml"/><Relationship Id="rId75" Type="http://schemas.openxmlformats.org/officeDocument/2006/relationships/font" Target="fonts/WorkSansMedium-italic.fntdata"/><Relationship Id="rId30" Type="http://schemas.openxmlformats.org/officeDocument/2006/relationships/slide" Target="slides/slide23.xml"/><Relationship Id="rId74" Type="http://schemas.openxmlformats.org/officeDocument/2006/relationships/font" Target="fonts/WorkSansMedium-bold.fntdata"/><Relationship Id="rId33" Type="http://schemas.openxmlformats.org/officeDocument/2006/relationships/slide" Target="slides/slide26.xml"/><Relationship Id="rId77" Type="http://schemas.openxmlformats.org/officeDocument/2006/relationships/font" Target="fonts/InterMedium-regular.fntdata"/><Relationship Id="rId32" Type="http://schemas.openxmlformats.org/officeDocument/2006/relationships/slide" Target="slides/slide25.xml"/><Relationship Id="rId76" Type="http://schemas.openxmlformats.org/officeDocument/2006/relationships/font" Target="fonts/WorkSansMedium-boldItalic.fntdata"/><Relationship Id="rId35" Type="http://schemas.openxmlformats.org/officeDocument/2006/relationships/slide" Target="slides/slide28.xml"/><Relationship Id="rId79" Type="http://schemas.openxmlformats.org/officeDocument/2006/relationships/font" Target="fonts/AnybodyBlack-bold.fntdata"/><Relationship Id="rId34" Type="http://schemas.openxmlformats.org/officeDocument/2006/relationships/slide" Target="slides/slide27.xml"/><Relationship Id="rId78" Type="http://schemas.openxmlformats.org/officeDocument/2006/relationships/font" Target="fonts/InterMedium-bold.fntdata"/><Relationship Id="rId71" Type="http://schemas.openxmlformats.org/officeDocument/2006/relationships/font" Target="fonts/LatoLight-italic.fntdata"/><Relationship Id="rId70" Type="http://schemas.openxmlformats.org/officeDocument/2006/relationships/font" Target="fonts/LatoLight-bold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font" Target="fonts/AnybodySemiBold-regular.fntdata"/><Relationship Id="rId38" Type="http://schemas.openxmlformats.org/officeDocument/2006/relationships/slide" Target="slides/slide31.xml"/><Relationship Id="rId62" Type="http://schemas.openxmlformats.org/officeDocument/2006/relationships/font" Target="fonts/Anybody-boldItalic.fntdata"/><Relationship Id="rId61" Type="http://schemas.openxmlformats.org/officeDocument/2006/relationships/font" Target="fonts/Anybody-italic.fntdata"/><Relationship Id="rId20" Type="http://schemas.openxmlformats.org/officeDocument/2006/relationships/slide" Target="slides/slide13.xml"/><Relationship Id="rId64" Type="http://schemas.openxmlformats.org/officeDocument/2006/relationships/font" Target="fonts/AnybodyExtraBold-boldItalic.fntdata"/><Relationship Id="rId63" Type="http://schemas.openxmlformats.org/officeDocument/2006/relationships/font" Target="fonts/AnybodyExtraBold-bold.fntdata"/><Relationship Id="rId22" Type="http://schemas.openxmlformats.org/officeDocument/2006/relationships/slide" Target="slides/slide15.xml"/><Relationship Id="rId66" Type="http://schemas.openxmlformats.org/officeDocument/2006/relationships/font" Target="fonts/Lato-bold.fntdata"/><Relationship Id="rId21" Type="http://schemas.openxmlformats.org/officeDocument/2006/relationships/slide" Target="slides/slide14.xml"/><Relationship Id="rId65" Type="http://schemas.openxmlformats.org/officeDocument/2006/relationships/font" Target="fonts/Lato-regular.fntdata"/><Relationship Id="rId24" Type="http://schemas.openxmlformats.org/officeDocument/2006/relationships/slide" Target="slides/slide17.xml"/><Relationship Id="rId68" Type="http://schemas.openxmlformats.org/officeDocument/2006/relationships/font" Target="fonts/Lato-boldItalic.fntdata"/><Relationship Id="rId23" Type="http://schemas.openxmlformats.org/officeDocument/2006/relationships/slide" Target="slides/slide16.xml"/><Relationship Id="rId67" Type="http://schemas.openxmlformats.org/officeDocument/2006/relationships/font" Target="fonts/Lato-italic.fntdata"/><Relationship Id="rId60" Type="http://schemas.openxmlformats.org/officeDocument/2006/relationships/font" Target="fonts/Anybody-bold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LatoLight-regular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WorkSansLight-regular.fntdata"/><Relationship Id="rId50" Type="http://schemas.openxmlformats.org/officeDocument/2006/relationships/font" Target="fonts/WorkSansSemiBold-boldItalic.fntdata"/><Relationship Id="rId53" Type="http://schemas.openxmlformats.org/officeDocument/2006/relationships/font" Target="fonts/WorkSansLight-italic.fntdata"/><Relationship Id="rId52" Type="http://schemas.openxmlformats.org/officeDocument/2006/relationships/font" Target="fonts/WorkSansLight-bold.fntdata"/><Relationship Id="rId11" Type="http://schemas.openxmlformats.org/officeDocument/2006/relationships/slide" Target="slides/slide4.xml"/><Relationship Id="rId55" Type="http://schemas.openxmlformats.org/officeDocument/2006/relationships/font" Target="fonts/AnybodyMedium-regular.fntdata"/><Relationship Id="rId10" Type="http://schemas.openxmlformats.org/officeDocument/2006/relationships/slide" Target="slides/slide3.xml"/><Relationship Id="rId54" Type="http://schemas.openxmlformats.org/officeDocument/2006/relationships/font" Target="fonts/WorkSansLight-boldItalic.fntdata"/><Relationship Id="rId13" Type="http://schemas.openxmlformats.org/officeDocument/2006/relationships/slide" Target="slides/slide6.xml"/><Relationship Id="rId57" Type="http://schemas.openxmlformats.org/officeDocument/2006/relationships/font" Target="fonts/AnybodyMedium-italic.fntdata"/><Relationship Id="rId12" Type="http://schemas.openxmlformats.org/officeDocument/2006/relationships/slide" Target="slides/slide5.xml"/><Relationship Id="rId56" Type="http://schemas.openxmlformats.org/officeDocument/2006/relationships/font" Target="fonts/AnybodyMedium-bold.fntdata"/><Relationship Id="rId15" Type="http://schemas.openxmlformats.org/officeDocument/2006/relationships/slide" Target="slides/slide8.xml"/><Relationship Id="rId59" Type="http://schemas.openxmlformats.org/officeDocument/2006/relationships/font" Target="fonts/Anybody-regular.fntdata"/><Relationship Id="rId14" Type="http://schemas.openxmlformats.org/officeDocument/2006/relationships/slide" Target="slides/slide7.xml"/><Relationship Id="rId58" Type="http://schemas.openxmlformats.org/officeDocument/2006/relationships/font" Target="fonts/AnybodyMedium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1.png>
</file>

<file path=ppt/media/image15.png>
</file>

<file path=ppt/media/image16.png>
</file>

<file path=ppt/media/image17.png>
</file>

<file path=ppt/media/image18.png>
</file>

<file path=ppt/media/image21.png>
</file>

<file path=ppt/media/image22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34.png>
</file>

<file path=ppt/media/image35.png>
</file>

<file path=ppt/media/image36.png>
</file>

<file path=ppt/media/image37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jpg>
</file>

<file path=ppt/media/image53.jpg>
</file>

<file path=ppt/media/image54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70.png>
</file>

<file path=ppt/media/image71.png>
</file>

<file path=ppt/media/image7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4136332c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4136332c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para presentación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43019e95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" name="Google Shape;435;g243019e95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25d8e9e49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g225d8e9e49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25d8e9e49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g225d8e9e4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25d8e9e49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" name="Google Shape;468;g225d8e9e49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25d8e9e49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9" name="Google Shape;479;g225d8e9e49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225d8e9e49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0" name="Google Shape;490;g225d8e9e49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252d14394e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2252d14394e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25d8e9e498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6" name="Google Shape;506;g225d8e9e498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25d8e9e498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5" name="Google Shape;515;g225d8e9e498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252d14394e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2252d14394e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4136332c53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g24136332c53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43019e957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43019e957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25d8e9e498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225d8e9e498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25d8e9e498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225d8e9e498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225d8e9e498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225d8e9e498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43019e95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243019e95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01111ff978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7" name="Google Shape;577;g201111ff978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199bd7afcb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g2199bd7afcb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Nota: se requiere dar una resumen de lo visto en la lecture. Se pueden agregar más diapositivas, según los requerimientos de la clase. Aquí se dejan algunas diapositivas de resumen.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d684b81ce8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8" name="Google Shape;588;g1d684b81ce8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Agregar los conceptos vistos.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24136332c53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24136332c53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1920 x 1080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4136332c53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24136332c53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para presentación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d6548f873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g1d6548f873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highlight>
                <a:srgbClr val="93C47D"/>
              </a:highlight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1d155fbd7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6" name="Google Shape;616;g1d155fbd7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Tu feedback es muy importante.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Es importante recordar que al final de cada Homework o Guia de clase, tendrás acceso a un formulario para reportar mejoras (o errores) de los recursos educativos que vas usando y de esta forma podremos accionar y mejorar la experiencia de ustedes y los que vendrán.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(Recomendamos que el instructor pueda abrir el formulario)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d6548f873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7" name="Google Shape;637;g1d6548f873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d6548f8739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g1d6548f8739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d6548f8739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g1d6548f8739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2d641cd0a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g22d641cd0a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252d14394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252d14394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252d14394e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252d14394e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22e87b91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g222e87b91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6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4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3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3.png"/><Relationship Id="rId3" Type="http://schemas.openxmlformats.org/officeDocument/2006/relationships/image" Target="../media/image18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3.png"/><Relationship Id="rId3" Type="http://schemas.openxmlformats.org/officeDocument/2006/relationships/image" Target="../media/image18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6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3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" name="Google Shape;6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5">
  <p:cSld name="TITLE_AND_BODY_5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" name="Google Shape;6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">
  <p:cSld name="SECTION_HEADER_1"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" name="Google Shape;67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6">
  <p:cSld name="TITLE_AND_BODY_6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7">
  <p:cSld name="TITLE_AND_BODY_7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8">
  <p:cSld name="TITLE_AND_BODY_8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 1">
  <p:cSld name="SECTION_HEADER_2"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9">
  <p:cSld name="TITLE_AND_BODY_9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" name="Google Shape;8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0">
  <p:cSld name="TITLE_AND_BODY_10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" name="Google Shape;8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1">
  <p:cSld name="TITLE_AND_BODY_1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" name="Google Shape;88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 2">
  <p:cSld name="SECTION_HEADER_3"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2">
  <p:cSld name="TITLE_AND_BODY_1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3">
  <p:cSld name="TITLE_AND_BODY_13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4">
  <p:cSld name="TITLE_AND_BODY_14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30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">
  <p:cSld name="TITLE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1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0" name="Google Shape;110;p31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" name="Google Shape;111;p31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 1">
  <p:cSld name="TITLE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" name="Google Shape;11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2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7" name="Google Shape;117;p32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8" name="Google Shape;118;p32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5">
  <p:cSld name="TITLE_AND_BODY_15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6">
  <p:cSld name="TITLE_AND_BODY_16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35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7">
  <p:cSld name="TITLE_AND_BODY_17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8">
  <p:cSld name="TITLE_AND_BODY_18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4" name="Google Shape;134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9">
  <p:cSld name="TITLE_AND_BODY_19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0">
  <p:cSld name="TITLE_AND_BODY_20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Google Shape;14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 1">
  <p:cSld name="TITLE_AND_TWO_COLUMNS_3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40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49" name="Google Shape;149;p4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0" name="Google Shape;150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1" name="Google Shape;151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4" name="Google Shape;15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5" name="Google Shape;15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  <p:sp>
        <p:nvSpPr>
          <p:cNvPr id="158" name="Google Shape;15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9" name="Google Shape;159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" name="Google Shape;164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6" name="Google Shape;166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0" name="Google Shape;170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1" name="Google Shape;171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2" name="Google Shape;172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" name="Google Shape;17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6" name="Google Shape;176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79" name="Google Shape;179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0" name="Google Shape;180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1" name="Google Shape;181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  <p:sp>
        <p:nvSpPr>
          <p:cNvPr id="184" name="Google Shape;18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5" name="Google Shape;18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189" name="Google Shape;189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" name="Google Shape;190;p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1" name="Google Shape;191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2" name="Google Shape;192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25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195" name="Google Shape;195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199" name="Google Shape;199;p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" name="Google Shape;200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1" name="Google Shape;201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4" name="Google Shape;204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55"/>
          <p:cNvPicPr preferRelativeResize="0"/>
          <p:nvPr/>
        </p:nvPicPr>
        <p:blipFill rotWithShape="1">
          <a:blip r:embed="rId2">
            <a:alphaModFix/>
          </a:blip>
          <a:srcRect b="0" l="0" r="44292" t="0"/>
          <a:stretch/>
        </p:blipFill>
        <p:spPr>
          <a:xfrm>
            <a:off x="0" y="0"/>
            <a:ext cx="50937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1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56"/>
          <p:cNvPicPr preferRelativeResize="0"/>
          <p:nvPr/>
        </p:nvPicPr>
        <p:blipFill rotWithShape="1">
          <a:blip r:embed="rId2">
            <a:alphaModFix/>
          </a:blip>
          <a:srcRect b="0" l="0" r="44292" t="0"/>
          <a:stretch/>
        </p:blipFill>
        <p:spPr>
          <a:xfrm>
            <a:off x="0" y="0"/>
            <a:ext cx="5093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56"/>
          <p:cNvSpPr/>
          <p:nvPr/>
        </p:nvSpPr>
        <p:spPr>
          <a:xfrm rot="503487">
            <a:off x="1145079" y="680752"/>
            <a:ext cx="6748201" cy="2832055"/>
          </a:xfrm>
          <a:custGeom>
            <a:rect b="b" l="l" r="r" t="t"/>
            <a:pathLst>
              <a:path extrusionOk="0" h="94414" w="224969">
                <a:moveTo>
                  <a:pt x="216301" y="1"/>
                </a:moveTo>
                <a:cubicBezTo>
                  <a:pt x="215622" y="394"/>
                  <a:pt x="214944" y="787"/>
                  <a:pt x="214289" y="1204"/>
                </a:cubicBezTo>
                <a:cubicBezTo>
                  <a:pt x="211693" y="2835"/>
                  <a:pt x="209348" y="4668"/>
                  <a:pt x="207109" y="6561"/>
                </a:cubicBezTo>
                <a:cubicBezTo>
                  <a:pt x="204871" y="8478"/>
                  <a:pt x="202835" y="10431"/>
                  <a:pt x="200847" y="12336"/>
                </a:cubicBezTo>
                <a:cubicBezTo>
                  <a:pt x="196858" y="16158"/>
                  <a:pt x="193048" y="19789"/>
                  <a:pt x="188929" y="22516"/>
                </a:cubicBezTo>
                <a:cubicBezTo>
                  <a:pt x="187893" y="23170"/>
                  <a:pt x="186857" y="23813"/>
                  <a:pt x="185785" y="24349"/>
                </a:cubicBezTo>
                <a:cubicBezTo>
                  <a:pt x="184726" y="24921"/>
                  <a:pt x="183618" y="25385"/>
                  <a:pt x="182487" y="25826"/>
                </a:cubicBezTo>
                <a:cubicBezTo>
                  <a:pt x="181344" y="26266"/>
                  <a:pt x="180154" y="26635"/>
                  <a:pt x="178951" y="26980"/>
                </a:cubicBezTo>
                <a:cubicBezTo>
                  <a:pt x="177725" y="27314"/>
                  <a:pt x="176499" y="27612"/>
                  <a:pt x="175225" y="27873"/>
                </a:cubicBezTo>
                <a:cubicBezTo>
                  <a:pt x="170141" y="28933"/>
                  <a:pt x="164699" y="29469"/>
                  <a:pt x="159068" y="30386"/>
                </a:cubicBezTo>
                <a:cubicBezTo>
                  <a:pt x="156258" y="30850"/>
                  <a:pt x="153388" y="31421"/>
                  <a:pt x="150507" y="32243"/>
                </a:cubicBezTo>
                <a:cubicBezTo>
                  <a:pt x="149067" y="32648"/>
                  <a:pt x="147626" y="33136"/>
                  <a:pt x="146197" y="33684"/>
                </a:cubicBezTo>
                <a:cubicBezTo>
                  <a:pt x="144768" y="34267"/>
                  <a:pt x="143352" y="34898"/>
                  <a:pt x="141982" y="35648"/>
                </a:cubicBezTo>
                <a:cubicBezTo>
                  <a:pt x="139220" y="37136"/>
                  <a:pt x="136660" y="39089"/>
                  <a:pt x="134446" y="41208"/>
                </a:cubicBezTo>
                <a:cubicBezTo>
                  <a:pt x="132231" y="43340"/>
                  <a:pt x="130326" y="45661"/>
                  <a:pt x="128600" y="47983"/>
                </a:cubicBezTo>
                <a:cubicBezTo>
                  <a:pt x="125159" y="52638"/>
                  <a:pt x="122361" y="57365"/>
                  <a:pt x="119170" y="61461"/>
                </a:cubicBezTo>
                <a:cubicBezTo>
                  <a:pt x="118396" y="62497"/>
                  <a:pt x="117539" y="63425"/>
                  <a:pt x="116705" y="64402"/>
                </a:cubicBezTo>
                <a:cubicBezTo>
                  <a:pt x="116301" y="64890"/>
                  <a:pt x="115836" y="65330"/>
                  <a:pt x="115396" y="65795"/>
                </a:cubicBezTo>
                <a:lnTo>
                  <a:pt x="114050" y="67152"/>
                </a:lnTo>
                <a:lnTo>
                  <a:pt x="112621" y="68438"/>
                </a:lnTo>
                <a:cubicBezTo>
                  <a:pt x="112133" y="68855"/>
                  <a:pt x="111681" y="69307"/>
                  <a:pt x="111157" y="69688"/>
                </a:cubicBezTo>
                <a:lnTo>
                  <a:pt x="109645" y="70879"/>
                </a:lnTo>
                <a:cubicBezTo>
                  <a:pt x="109395" y="71069"/>
                  <a:pt x="109157" y="71284"/>
                  <a:pt x="108883" y="71462"/>
                </a:cubicBezTo>
                <a:lnTo>
                  <a:pt x="108085" y="72010"/>
                </a:lnTo>
                <a:cubicBezTo>
                  <a:pt x="103882" y="74963"/>
                  <a:pt x="99263" y="77356"/>
                  <a:pt x="94369" y="79023"/>
                </a:cubicBezTo>
                <a:cubicBezTo>
                  <a:pt x="89488" y="80678"/>
                  <a:pt x="84368" y="81666"/>
                  <a:pt x="79224" y="81892"/>
                </a:cubicBezTo>
                <a:cubicBezTo>
                  <a:pt x="78867" y="81925"/>
                  <a:pt x="78510" y="81932"/>
                  <a:pt x="78153" y="81932"/>
                </a:cubicBezTo>
                <a:cubicBezTo>
                  <a:pt x="77867" y="81932"/>
                  <a:pt x="77581" y="81928"/>
                  <a:pt x="77296" y="81928"/>
                </a:cubicBezTo>
                <a:lnTo>
                  <a:pt x="75367" y="81916"/>
                </a:lnTo>
                <a:lnTo>
                  <a:pt x="73438" y="81785"/>
                </a:lnTo>
                <a:cubicBezTo>
                  <a:pt x="72795" y="81737"/>
                  <a:pt x="72152" y="81725"/>
                  <a:pt x="71509" y="81630"/>
                </a:cubicBezTo>
                <a:cubicBezTo>
                  <a:pt x="68937" y="81344"/>
                  <a:pt x="66354" y="80868"/>
                  <a:pt x="63746" y="80285"/>
                </a:cubicBezTo>
                <a:cubicBezTo>
                  <a:pt x="58543" y="79118"/>
                  <a:pt x="53305" y="77499"/>
                  <a:pt x="47851" y="76106"/>
                </a:cubicBezTo>
                <a:cubicBezTo>
                  <a:pt x="45125" y="75415"/>
                  <a:pt x="42351" y="74772"/>
                  <a:pt x="39517" y="74296"/>
                </a:cubicBezTo>
                <a:cubicBezTo>
                  <a:pt x="36683" y="73808"/>
                  <a:pt x="33778" y="73486"/>
                  <a:pt x="30837" y="73415"/>
                </a:cubicBezTo>
                <a:cubicBezTo>
                  <a:pt x="30459" y="73406"/>
                  <a:pt x="30079" y="73401"/>
                  <a:pt x="29699" y="73401"/>
                </a:cubicBezTo>
                <a:cubicBezTo>
                  <a:pt x="27118" y="73401"/>
                  <a:pt x="24516" y="73616"/>
                  <a:pt x="21932" y="74093"/>
                </a:cubicBezTo>
                <a:cubicBezTo>
                  <a:pt x="18943" y="74689"/>
                  <a:pt x="16038" y="75629"/>
                  <a:pt x="13311" y="77022"/>
                </a:cubicBezTo>
                <a:lnTo>
                  <a:pt x="12288" y="77546"/>
                </a:lnTo>
                <a:lnTo>
                  <a:pt x="11299" y="78130"/>
                </a:lnTo>
                <a:lnTo>
                  <a:pt x="10811" y="78427"/>
                </a:lnTo>
                <a:lnTo>
                  <a:pt x="10323" y="78749"/>
                </a:lnTo>
                <a:lnTo>
                  <a:pt x="9370" y="79392"/>
                </a:lnTo>
                <a:lnTo>
                  <a:pt x="8442" y="80082"/>
                </a:lnTo>
                <a:lnTo>
                  <a:pt x="7989" y="80439"/>
                </a:lnTo>
                <a:lnTo>
                  <a:pt x="7549" y="80820"/>
                </a:lnTo>
                <a:lnTo>
                  <a:pt x="6668" y="81582"/>
                </a:lnTo>
                <a:lnTo>
                  <a:pt x="5834" y="82404"/>
                </a:lnTo>
                <a:lnTo>
                  <a:pt x="5418" y="82821"/>
                </a:lnTo>
                <a:lnTo>
                  <a:pt x="5025" y="83249"/>
                </a:lnTo>
                <a:lnTo>
                  <a:pt x="4251" y="84142"/>
                </a:lnTo>
                <a:lnTo>
                  <a:pt x="3536" y="85083"/>
                </a:lnTo>
                <a:lnTo>
                  <a:pt x="3179" y="85559"/>
                </a:lnTo>
                <a:lnTo>
                  <a:pt x="2858" y="86047"/>
                </a:lnTo>
                <a:lnTo>
                  <a:pt x="2215" y="87047"/>
                </a:lnTo>
                <a:lnTo>
                  <a:pt x="1643" y="88107"/>
                </a:lnTo>
                <a:lnTo>
                  <a:pt x="1369" y="88631"/>
                </a:lnTo>
                <a:lnTo>
                  <a:pt x="1119" y="89179"/>
                </a:lnTo>
                <a:lnTo>
                  <a:pt x="643" y="90274"/>
                </a:lnTo>
                <a:cubicBezTo>
                  <a:pt x="643" y="90286"/>
                  <a:pt x="631" y="90322"/>
                  <a:pt x="631" y="90333"/>
                </a:cubicBezTo>
                <a:cubicBezTo>
                  <a:pt x="0" y="91846"/>
                  <a:pt x="727" y="93572"/>
                  <a:pt x="2239" y="94191"/>
                </a:cubicBezTo>
                <a:cubicBezTo>
                  <a:pt x="2608" y="94342"/>
                  <a:pt x="2990" y="94414"/>
                  <a:pt x="3365" y="94414"/>
                </a:cubicBezTo>
                <a:cubicBezTo>
                  <a:pt x="4528" y="94414"/>
                  <a:pt x="5628" y="93727"/>
                  <a:pt x="6096" y="92584"/>
                </a:cubicBezTo>
                <a:lnTo>
                  <a:pt x="6156" y="92453"/>
                </a:lnTo>
                <a:cubicBezTo>
                  <a:pt x="7918" y="88155"/>
                  <a:pt x="11621" y="84666"/>
                  <a:pt x="16050" y="82559"/>
                </a:cubicBezTo>
                <a:cubicBezTo>
                  <a:pt x="18253" y="81463"/>
                  <a:pt x="20646" y="80737"/>
                  <a:pt x="23063" y="80297"/>
                </a:cubicBezTo>
                <a:cubicBezTo>
                  <a:pt x="25004" y="79968"/>
                  <a:pt x="26998" y="79810"/>
                  <a:pt x="29008" y="79810"/>
                </a:cubicBezTo>
                <a:cubicBezTo>
                  <a:pt x="29549" y="79810"/>
                  <a:pt x="30092" y="79821"/>
                  <a:pt x="30635" y="79844"/>
                </a:cubicBezTo>
                <a:cubicBezTo>
                  <a:pt x="33195" y="79951"/>
                  <a:pt x="35779" y="80261"/>
                  <a:pt x="38374" y="80749"/>
                </a:cubicBezTo>
                <a:cubicBezTo>
                  <a:pt x="40958" y="81225"/>
                  <a:pt x="43553" y="81868"/>
                  <a:pt x="46161" y="82571"/>
                </a:cubicBezTo>
                <a:cubicBezTo>
                  <a:pt x="51364" y="83987"/>
                  <a:pt x="56638" y="85702"/>
                  <a:pt x="62175" y="87035"/>
                </a:cubicBezTo>
                <a:cubicBezTo>
                  <a:pt x="64937" y="87714"/>
                  <a:pt x="67771" y="88286"/>
                  <a:pt x="70664" y="88655"/>
                </a:cubicBezTo>
                <a:cubicBezTo>
                  <a:pt x="71390" y="88762"/>
                  <a:pt x="72128" y="88798"/>
                  <a:pt x="72855" y="88869"/>
                </a:cubicBezTo>
                <a:lnTo>
                  <a:pt x="75057" y="89048"/>
                </a:lnTo>
                <a:lnTo>
                  <a:pt x="77260" y="89083"/>
                </a:lnTo>
                <a:cubicBezTo>
                  <a:pt x="77712" y="89091"/>
                  <a:pt x="78169" y="89107"/>
                  <a:pt x="78628" y="89107"/>
                </a:cubicBezTo>
                <a:cubicBezTo>
                  <a:pt x="78906" y="89107"/>
                  <a:pt x="79184" y="89101"/>
                  <a:pt x="79463" y="89083"/>
                </a:cubicBezTo>
                <a:cubicBezTo>
                  <a:pt x="85332" y="88917"/>
                  <a:pt x="91155" y="87881"/>
                  <a:pt x="96727" y="86095"/>
                </a:cubicBezTo>
                <a:cubicBezTo>
                  <a:pt x="102311" y="84273"/>
                  <a:pt x="107609" y="81642"/>
                  <a:pt x="112479" y="78344"/>
                </a:cubicBezTo>
                <a:lnTo>
                  <a:pt x="113395" y="77737"/>
                </a:lnTo>
                <a:cubicBezTo>
                  <a:pt x="113693" y="77534"/>
                  <a:pt x="113979" y="77296"/>
                  <a:pt x="114276" y="77070"/>
                </a:cubicBezTo>
                <a:lnTo>
                  <a:pt x="116039" y="75736"/>
                </a:lnTo>
                <a:cubicBezTo>
                  <a:pt x="116634" y="75308"/>
                  <a:pt x="117170" y="74796"/>
                  <a:pt x="117729" y="74320"/>
                </a:cubicBezTo>
                <a:lnTo>
                  <a:pt x="119396" y="72867"/>
                </a:lnTo>
                <a:lnTo>
                  <a:pt x="120980" y="71319"/>
                </a:lnTo>
                <a:cubicBezTo>
                  <a:pt x="121504" y="70795"/>
                  <a:pt x="122051" y="70295"/>
                  <a:pt x="122527" y="69724"/>
                </a:cubicBezTo>
                <a:cubicBezTo>
                  <a:pt x="123504" y="68617"/>
                  <a:pt x="124528" y="67533"/>
                  <a:pt x="125421" y="66378"/>
                </a:cubicBezTo>
                <a:cubicBezTo>
                  <a:pt x="129064" y="61818"/>
                  <a:pt x="131981" y="57068"/>
                  <a:pt x="135160" y="52924"/>
                </a:cubicBezTo>
                <a:cubicBezTo>
                  <a:pt x="136755" y="50841"/>
                  <a:pt x="138399" y="48924"/>
                  <a:pt x="140184" y="47257"/>
                </a:cubicBezTo>
                <a:lnTo>
                  <a:pt x="140851" y="46638"/>
                </a:lnTo>
                <a:cubicBezTo>
                  <a:pt x="141077" y="46435"/>
                  <a:pt x="141316" y="46257"/>
                  <a:pt x="141542" y="46066"/>
                </a:cubicBezTo>
                <a:lnTo>
                  <a:pt x="142244" y="45495"/>
                </a:lnTo>
                <a:lnTo>
                  <a:pt x="142959" y="44983"/>
                </a:lnTo>
                <a:cubicBezTo>
                  <a:pt x="143899" y="44268"/>
                  <a:pt x="144923" y="43685"/>
                  <a:pt x="145971" y="43113"/>
                </a:cubicBezTo>
                <a:cubicBezTo>
                  <a:pt x="150186" y="40887"/>
                  <a:pt x="155174" y="39780"/>
                  <a:pt x="160425" y="39006"/>
                </a:cubicBezTo>
                <a:cubicBezTo>
                  <a:pt x="165676" y="38220"/>
                  <a:pt x="171236" y="37768"/>
                  <a:pt x="176975" y="36672"/>
                </a:cubicBezTo>
                <a:cubicBezTo>
                  <a:pt x="178404" y="36410"/>
                  <a:pt x="179856" y="36077"/>
                  <a:pt x="181297" y="35708"/>
                </a:cubicBezTo>
                <a:cubicBezTo>
                  <a:pt x="182749" y="35315"/>
                  <a:pt x="184202" y="34886"/>
                  <a:pt x="185643" y="34362"/>
                </a:cubicBezTo>
                <a:cubicBezTo>
                  <a:pt x="188536" y="33326"/>
                  <a:pt x="191369" y="31886"/>
                  <a:pt x="193941" y="30267"/>
                </a:cubicBezTo>
                <a:cubicBezTo>
                  <a:pt x="199073" y="26969"/>
                  <a:pt x="203311" y="22968"/>
                  <a:pt x="207336" y="19241"/>
                </a:cubicBezTo>
                <a:cubicBezTo>
                  <a:pt x="209360" y="17372"/>
                  <a:pt x="211336" y="15539"/>
                  <a:pt x="213301" y="13907"/>
                </a:cubicBezTo>
                <a:cubicBezTo>
                  <a:pt x="215289" y="12264"/>
                  <a:pt x="217325" y="10740"/>
                  <a:pt x="219432" y="9478"/>
                </a:cubicBezTo>
                <a:cubicBezTo>
                  <a:pt x="221242" y="8371"/>
                  <a:pt x="223100" y="7442"/>
                  <a:pt x="224969" y="6752"/>
                </a:cubicBezTo>
                <a:lnTo>
                  <a:pt x="216301" y="1"/>
                </a:lnTo>
                <a:close/>
              </a:path>
            </a:pathLst>
          </a:custGeom>
          <a:gradFill>
            <a:gsLst>
              <a:gs pos="0">
                <a:srgbClr val="FFFF00"/>
              </a:gs>
              <a:gs pos="100000">
                <a:srgbClr val="FFFFFF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56"/>
          <p:cNvGrpSpPr/>
          <p:nvPr/>
        </p:nvGrpSpPr>
        <p:grpSpPr>
          <a:xfrm>
            <a:off x="1096288" y="2603800"/>
            <a:ext cx="299150" cy="1066550"/>
            <a:chOff x="818813" y="2603800"/>
            <a:chExt cx="299150" cy="1066550"/>
          </a:xfrm>
        </p:grpSpPr>
        <p:grpSp>
          <p:nvGrpSpPr>
            <p:cNvPr id="211" name="Google Shape;211;p56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12" name="Google Shape;212;p56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56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14" name="Google Shape;214;p56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5" name="Google Shape;215;p56"/>
          <p:cNvGrpSpPr/>
          <p:nvPr/>
        </p:nvGrpSpPr>
        <p:grpSpPr>
          <a:xfrm>
            <a:off x="3061271" y="2921425"/>
            <a:ext cx="299475" cy="744050"/>
            <a:chOff x="2783796" y="2921425"/>
            <a:chExt cx="299475" cy="744050"/>
          </a:xfrm>
        </p:grpSpPr>
        <p:grpSp>
          <p:nvGrpSpPr>
            <p:cNvPr id="216" name="Google Shape;216;p56"/>
            <p:cNvGrpSpPr/>
            <p:nvPr/>
          </p:nvGrpSpPr>
          <p:grpSpPr>
            <a:xfrm>
              <a:off x="2783796" y="2921425"/>
              <a:ext cx="299475" cy="299150"/>
              <a:chOff x="3360221" y="3338050"/>
              <a:chExt cx="299475" cy="299150"/>
            </a:xfrm>
          </p:grpSpPr>
          <p:sp>
            <p:nvSpPr>
              <p:cNvPr id="217" name="Google Shape;217;p56"/>
              <p:cNvSpPr/>
              <p:nvPr/>
            </p:nvSpPr>
            <p:spPr>
              <a:xfrm>
                <a:off x="3360221" y="3338050"/>
                <a:ext cx="299475" cy="299150"/>
              </a:xfrm>
              <a:custGeom>
                <a:rect b="b" l="l" r="r" t="t"/>
                <a:pathLst>
                  <a:path extrusionOk="0" h="11966" w="11979">
                    <a:moveTo>
                      <a:pt x="5990" y="0"/>
                    </a:moveTo>
                    <a:cubicBezTo>
                      <a:pt x="2692" y="0"/>
                      <a:pt x="1" y="2679"/>
                      <a:pt x="1" y="5977"/>
                    </a:cubicBezTo>
                    <a:cubicBezTo>
                      <a:pt x="1" y="9287"/>
                      <a:pt x="2692" y="11966"/>
                      <a:pt x="5990" y="11966"/>
                    </a:cubicBezTo>
                    <a:cubicBezTo>
                      <a:pt x="9299" y="11966"/>
                      <a:pt x="11978" y="9287"/>
                      <a:pt x="11978" y="5977"/>
                    </a:cubicBezTo>
                    <a:cubicBezTo>
                      <a:pt x="11978" y="2679"/>
                      <a:pt x="9299" y="0"/>
                      <a:pt x="5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56"/>
              <p:cNvSpPr/>
              <p:nvPr/>
            </p:nvSpPr>
            <p:spPr>
              <a:xfrm>
                <a:off x="3443271" y="3421075"/>
                <a:ext cx="133375" cy="133075"/>
              </a:xfrm>
              <a:custGeom>
                <a:rect b="b" l="l" r="r" t="t"/>
                <a:pathLst>
                  <a:path extrusionOk="0" h="5323" w="5335">
                    <a:moveTo>
                      <a:pt x="2668" y="1"/>
                    </a:moveTo>
                    <a:cubicBezTo>
                      <a:pt x="1203" y="1"/>
                      <a:pt x="1" y="1192"/>
                      <a:pt x="1" y="2656"/>
                    </a:cubicBezTo>
                    <a:cubicBezTo>
                      <a:pt x="1" y="4132"/>
                      <a:pt x="1203" y="5323"/>
                      <a:pt x="2668" y="5323"/>
                    </a:cubicBezTo>
                    <a:cubicBezTo>
                      <a:pt x="4144" y="5323"/>
                      <a:pt x="5335" y="4132"/>
                      <a:pt x="5335" y="2656"/>
                    </a:cubicBezTo>
                    <a:cubicBezTo>
                      <a:pt x="5335" y="1192"/>
                      <a:pt x="4144" y="1"/>
                      <a:pt x="26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19" name="Google Shape;219;p56"/>
            <p:cNvCxnSpPr/>
            <p:nvPr/>
          </p:nvCxnSpPr>
          <p:spPr>
            <a:xfrm>
              <a:off x="2933538" y="3296775"/>
              <a:ext cx="0" cy="368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20" name="Google Shape;220;p56"/>
          <p:cNvGrpSpPr/>
          <p:nvPr/>
        </p:nvGrpSpPr>
        <p:grpSpPr>
          <a:xfrm>
            <a:off x="5051192" y="2020188"/>
            <a:ext cx="299175" cy="1645288"/>
            <a:chOff x="4773717" y="2020188"/>
            <a:chExt cx="299175" cy="1645288"/>
          </a:xfrm>
        </p:grpSpPr>
        <p:grpSp>
          <p:nvGrpSpPr>
            <p:cNvPr id="221" name="Google Shape;221;p56"/>
            <p:cNvGrpSpPr/>
            <p:nvPr/>
          </p:nvGrpSpPr>
          <p:grpSpPr>
            <a:xfrm>
              <a:off x="4773717" y="2020188"/>
              <a:ext cx="299175" cy="299475"/>
              <a:chOff x="4951067" y="2278975"/>
              <a:chExt cx="299175" cy="299475"/>
            </a:xfrm>
          </p:grpSpPr>
          <p:sp>
            <p:nvSpPr>
              <p:cNvPr id="222" name="Google Shape;222;p56"/>
              <p:cNvSpPr/>
              <p:nvPr/>
            </p:nvSpPr>
            <p:spPr>
              <a:xfrm>
                <a:off x="4951067" y="2278975"/>
                <a:ext cx="299175" cy="299475"/>
              </a:xfrm>
              <a:custGeom>
                <a:rect b="b" l="l" r="r" t="t"/>
                <a:pathLst>
                  <a:path extrusionOk="0" h="11979" w="11967">
                    <a:moveTo>
                      <a:pt x="5977" y="1"/>
                    </a:moveTo>
                    <a:cubicBezTo>
                      <a:pt x="2679" y="1"/>
                      <a:pt x="1" y="2680"/>
                      <a:pt x="1" y="5990"/>
                    </a:cubicBezTo>
                    <a:cubicBezTo>
                      <a:pt x="1" y="9288"/>
                      <a:pt x="2679" y="11978"/>
                      <a:pt x="5977" y="11978"/>
                    </a:cubicBezTo>
                    <a:cubicBezTo>
                      <a:pt x="9287" y="11978"/>
                      <a:pt x="11966" y="9288"/>
                      <a:pt x="11966" y="5990"/>
                    </a:cubicBezTo>
                    <a:cubicBezTo>
                      <a:pt x="11966" y="2680"/>
                      <a:pt x="9287" y="1"/>
                      <a:pt x="5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56"/>
              <p:cNvSpPr/>
              <p:nvPr/>
            </p:nvSpPr>
            <p:spPr>
              <a:xfrm>
                <a:off x="5034117" y="2362025"/>
                <a:ext cx="133075" cy="133375"/>
              </a:xfrm>
              <a:custGeom>
                <a:rect b="b" l="l" r="r" t="t"/>
                <a:pathLst>
                  <a:path extrusionOk="0" h="5335" w="5323">
                    <a:moveTo>
                      <a:pt x="2655" y="1"/>
                    </a:moveTo>
                    <a:cubicBezTo>
                      <a:pt x="1191" y="1"/>
                      <a:pt x="0" y="1191"/>
                      <a:pt x="0" y="2668"/>
                    </a:cubicBezTo>
                    <a:cubicBezTo>
                      <a:pt x="0" y="4132"/>
                      <a:pt x="1191" y="5335"/>
                      <a:pt x="2655" y="5335"/>
                    </a:cubicBezTo>
                    <a:cubicBezTo>
                      <a:pt x="4132" y="5335"/>
                      <a:pt x="5322" y="4132"/>
                      <a:pt x="5322" y="2668"/>
                    </a:cubicBezTo>
                    <a:cubicBezTo>
                      <a:pt x="5322" y="1191"/>
                      <a:pt x="4132" y="1"/>
                      <a:pt x="26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24" name="Google Shape;224;p56"/>
            <p:cNvCxnSpPr/>
            <p:nvPr/>
          </p:nvCxnSpPr>
          <p:spPr>
            <a:xfrm>
              <a:off x="4923300" y="2395875"/>
              <a:ext cx="0" cy="1269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25" name="Google Shape;225;p56"/>
          <p:cNvGrpSpPr/>
          <p:nvPr/>
        </p:nvGrpSpPr>
        <p:grpSpPr>
          <a:xfrm>
            <a:off x="7001350" y="1566600"/>
            <a:ext cx="299450" cy="2098850"/>
            <a:chOff x="6723875" y="1566600"/>
            <a:chExt cx="299450" cy="2098850"/>
          </a:xfrm>
        </p:grpSpPr>
        <p:grpSp>
          <p:nvGrpSpPr>
            <p:cNvPr id="226" name="Google Shape;226;p56"/>
            <p:cNvGrpSpPr/>
            <p:nvPr/>
          </p:nvGrpSpPr>
          <p:grpSpPr>
            <a:xfrm>
              <a:off x="6723875" y="1566600"/>
              <a:ext cx="299450" cy="299150"/>
              <a:chOff x="6541600" y="1947200"/>
              <a:chExt cx="299450" cy="299150"/>
            </a:xfrm>
          </p:grpSpPr>
          <p:sp>
            <p:nvSpPr>
              <p:cNvPr id="227" name="Google Shape;227;p56"/>
              <p:cNvSpPr/>
              <p:nvPr/>
            </p:nvSpPr>
            <p:spPr>
              <a:xfrm>
                <a:off x="6541600" y="1947200"/>
                <a:ext cx="299450" cy="299150"/>
              </a:xfrm>
              <a:custGeom>
                <a:rect b="b" l="l" r="r" t="t"/>
                <a:pathLst>
                  <a:path extrusionOk="0" h="11966" w="11978">
                    <a:moveTo>
                      <a:pt x="5989" y="0"/>
                    </a:moveTo>
                    <a:cubicBezTo>
                      <a:pt x="2691" y="0"/>
                      <a:pt x="0" y="2679"/>
                      <a:pt x="0" y="5977"/>
                    </a:cubicBezTo>
                    <a:cubicBezTo>
                      <a:pt x="0" y="9287"/>
                      <a:pt x="2691" y="11966"/>
                      <a:pt x="5989" y="11966"/>
                    </a:cubicBezTo>
                    <a:cubicBezTo>
                      <a:pt x="9299" y="11966"/>
                      <a:pt x="11978" y="9287"/>
                      <a:pt x="11978" y="5977"/>
                    </a:cubicBezTo>
                    <a:cubicBezTo>
                      <a:pt x="11978" y="2679"/>
                      <a:pt x="9299" y="0"/>
                      <a:pt x="59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56"/>
              <p:cNvSpPr/>
              <p:nvPr/>
            </p:nvSpPr>
            <p:spPr>
              <a:xfrm>
                <a:off x="6624625" y="2030225"/>
                <a:ext cx="133375" cy="133075"/>
              </a:xfrm>
              <a:custGeom>
                <a:rect b="b" l="l" r="r" t="t"/>
                <a:pathLst>
                  <a:path extrusionOk="0" h="5323" w="5335">
                    <a:moveTo>
                      <a:pt x="2668" y="1"/>
                    </a:moveTo>
                    <a:cubicBezTo>
                      <a:pt x="1203" y="1"/>
                      <a:pt x="1" y="1192"/>
                      <a:pt x="1" y="2656"/>
                    </a:cubicBezTo>
                    <a:cubicBezTo>
                      <a:pt x="1" y="4132"/>
                      <a:pt x="1203" y="5323"/>
                      <a:pt x="2668" y="5323"/>
                    </a:cubicBezTo>
                    <a:cubicBezTo>
                      <a:pt x="4144" y="5323"/>
                      <a:pt x="5335" y="4132"/>
                      <a:pt x="5335" y="2656"/>
                    </a:cubicBezTo>
                    <a:cubicBezTo>
                      <a:pt x="5335" y="1192"/>
                      <a:pt x="4144" y="1"/>
                      <a:pt x="26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29" name="Google Shape;229;p56"/>
            <p:cNvCxnSpPr/>
            <p:nvPr/>
          </p:nvCxnSpPr>
          <p:spPr>
            <a:xfrm>
              <a:off x="6873600" y="1941950"/>
              <a:ext cx="0" cy="17235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30" name="Google Shape;23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678251">
            <a:off x="7560347" y="450189"/>
            <a:ext cx="1007909" cy="137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1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57"/>
          <p:cNvPicPr preferRelativeResize="0"/>
          <p:nvPr/>
        </p:nvPicPr>
        <p:blipFill rotWithShape="1">
          <a:blip r:embed="rId2">
            <a:alphaModFix/>
          </a:blip>
          <a:srcRect b="0" l="0" r="44292" t="0"/>
          <a:stretch/>
        </p:blipFill>
        <p:spPr>
          <a:xfrm>
            <a:off x="0" y="0"/>
            <a:ext cx="5093726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p57"/>
          <p:cNvGrpSpPr/>
          <p:nvPr/>
        </p:nvGrpSpPr>
        <p:grpSpPr>
          <a:xfrm rot="-5400000">
            <a:off x="3171288" y="1448025"/>
            <a:ext cx="299150" cy="1066550"/>
            <a:chOff x="818813" y="2603800"/>
            <a:chExt cx="299150" cy="1066550"/>
          </a:xfrm>
        </p:grpSpPr>
        <p:grpSp>
          <p:nvGrpSpPr>
            <p:cNvPr id="234" name="Google Shape;234;p57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35" name="Google Shape;235;p57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57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37" name="Google Shape;237;p57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38" name="Google Shape;238;p57"/>
          <p:cNvGrpSpPr/>
          <p:nvPr/>
        </p:nvGrpSpPr>
        <p:grpSpPr>
          <a:xfrm rot="-5400000">
            <a:off x="3046188" y="2254500"/>
            <a:ext cx="299150" cy="1066550"/>
            <a:chOff x="818813" y="2603800"/>
            <a:chExt cx="299150" cy="1066550"/>
          </a:xfrm>
        </p:grpSpPr>
        <p:grpSp>
          <p:nvGrpSpPr>
            <p:cNvPr id="239" name="Google Shape;239;p57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40" name="Google Shape;240;p57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57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42" name="Google Shape;242;p57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43" name="Google Shape;243;p57"/>
          <p:cNvGrpSpPr/>
          <p:nvPr/>
        </p:nvGrpSpPr>
        <p:grpSpPr>
          <a:xfrm rot="5400000">
            <a:off x="5375138" y="1448025"/>
            <a:ext cx="299150" cy="1066550"/>
            <a:chOff x="818813" y="2603800"/>
            <a:chExt cx="299150" cy="1066550"/>
          </a:xfrm>
        </p:grpSpPr>
        <p:grpSp>
          <p:nvGrpSpPr>
            <p:cNvPr id="244" name="Google Shape;244;p57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45" name="Google Shape;245;p57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57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47" name="Google Shape;247;p57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48" name="Google Shape;248;p57"/>
          <p:cNvGrpSpPr/>
          <p:nvPr/>
        </p:nvGrpSpPr>
        <p:grpSpPr>
          <a:xfrm rot="5400000">
            <a:off x="5500238" y="2254500"/>
            <a:ext cx="299150" cy="1066550"/>
            <a:chOff x="818813" y="2603800"/>
            <a:chExt cx="299150" cy="1066550"/>
          </a:xfrm>
        </p:grpSpPr>
        <p:grpSp>
          <p:nvGrpSpPr>
            <p:cNvPr id="249" name="Google Shape;249;p57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50" name="Google Shape;250;p57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57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2" name="Google Shape;252;p57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53" name="Google Shape;25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24992">
            <a:off x="3393642" y="1277043"/>
            <a:ext cx="2485557" cy="3389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NRY_TEMPLATE">
  <p:cSld name="CUSTOM_2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1" name="Google Shape;261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3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4" name="Google Shape;264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7" name="Google Shape;267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5">
  <p:cSld name="TITLE_AND_BODY_5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0" name="Google Shape;270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6">
  <p:cSld name="TITLE_AND_BODY_6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3" name="Google Shape;273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7">
  <p:cSld name="TITLE_AND_BODY_7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6" name="Google Shape;276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8">
  <p:cSld name="TITLE_AND_BODY_8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9" name="Google Shape;279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9">
  <p:cSld name="TITLE_AND_BODY_9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2" name="Google Shape;282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5" name="Google Shape;285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p68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0">
  <p:cSld name="TITLE_AND_BODY_10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9" name="Google Shape;289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">
  <p:cSld name="SECTION_HEADER_1">
    <p:bg>
      <p:bgPr>
        <a:solidFill>
          <a:schemeClr val="dk1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2" name="Google Shape;292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3">
  <p:cSld name="TITLE_AND_BODY_13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5" name="Google Shape;295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73"/>
          <p:cNvSpPr txBox="1"/>
          <p:nvPr>
            <p:ph type="ctrTitle"/>
          </p:nvPr>
        </p:nvSpPr>
        <p:spPr>
          <a:xfrm>
            <a:off x="311708" y="744575"/>
            <a:ext cx="8520600" cy="20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2" name="Google Shape;302;p73"/>
          <p:cNvSpPr txBox="1"/>
          <p:nvPr>
            <p:ph idx="1" type="subTitle"/>
          </p:nvPr>
        </p:nvSpPr>
        <p:spPr>
          <a:xfrm>
            <a:off x="311700" y="2834125"/>
            <a:ext cx="8520600" cy="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3" name="Google Shape;303;p73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7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6" name="Google Shape;306;p74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9" name="Google Shape;309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10" name="Google Shape;310;p75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3" name="Google Shape;313;p7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" name="Google Shape;314;p7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" name="Google Shape;315;p76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8" name="Google Shape;318;p77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1" name="Google Shape;321;p78"/>
          <p:cNvSpPr txBox="1"/>
          <p:nvPr>
            <p:ph idx="1" type="body"/>
          </p:nvPr>
        </p:nvSpPr>
        <p:spPr>
          <a:xfrm>
            <a:off x="311700" y="1389600"/>
            <a:ext cx="2808000" cy="31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2" name="Google Shape;322;p78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7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5" name="Google Shape;325;p79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8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80"/>
          <p:cNvSpPr txBox="1"/>
          <p:nvPr>
            <p:ph type="title"/>
          </p:nvPr>
        </p:nvSpPr>
        <p:spPr>
          <a:xfrm>
            <a:off x="265500" y="1233175"/>
            <a:ext cx="40455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9" name="Google Shape;329;p80"/>
          <p:cNvSpPr txBox="1"/>
          <p:nvPr>
            <p:ph idx="1" type="subTitle"/>
          </p:nvPr>
        </p:nvSpPr>
        <p:spPr>
          <a:xfrm>
            <a:off x="265500" y="2803075"/>
            <a:ext cx="4045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0" name="Google Shape;330;p8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31" name="Google Shape;331;p80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8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34" name="Google Shape;334;p81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82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7" name="Google Shape;337;p8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38" name="Google Shape;338;p82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3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3" name="Google Shape;343;p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6" name="Google Shape;346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86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9" name="Google Shape;349;p86"/>
          <p:cNvSpPr txBox="1"/>
          <p:nvPr/>
        </p:nvSpPr>
        <p:spPr>
          <a:xfrm flipH="1" rot="-60343">
            <a:off x="1673474" y="1576480"/>
            <a:ext cx="5794193" cy="8911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sz="5400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50" name="Google Shape;350;p86"/>
          <p:cNvSpPr/>
          <p:nvPr/>
        </p:nvSpPr>
        <p:spPr>
          <a:xfrm rot="59969">
            <a:off x="1833340" y="3213699"/>
            <a:ext cx="5486335" cy="457272"/>
          </a:xfrm>
          <a:prstGeom prst="roundRect">
            <a:avLst>
              <a:gd fmla="val 50000" name="adj"/>
            </a:avLst>
          </a:prstGeom>
          <a:noFill/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4E7C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62.xml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66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68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31" Type="http://schemas.openxmlformats.org/officeDocument/2006/relationships/theme" Target="../theme/theme3.xml"/><Relationship Id="rId3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57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1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8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  <p:sldLayoutId id="2147483715" r:id="rId29"/>
    <p:sldLayoutId id="2147483716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" name="Google Shape;298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238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2pPr>
            <a:lvl3pPr indent="-3238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3pPr>
            <a:lvl4pPr indent="-3238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4pPr>
            <a:lvl5pPr indent="-3238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5pPr>
            <a:lvl6pPr indent="-3238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6pPr>
            <a:lvl7pPr indent="-3238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7pPr>
            <a:lvl8pPr indent="-3238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8pPr>
            <a:lvl9pPr indent="-3238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9" name="Google Shape;299;p72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Relationship Id="rId4" Type="http://schemas.openxmlformats.org/officeDocument/2006/relationships/image" Target="../media/image7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8.png"/><Relationship Id="rId4" Type="http://schemas.openxmlformats.org/officeDocument/2006/relationships/image" Target="../media/image50.png"/><Relationship Id="rId5" Type="http://schemas.openxmlformats.org/officeDocument/2006/relationships/image" Target="../media/image4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8.png"/><Relationship Id="rId4" Type="http://schemas.openxmlformats.org/officeDocument/2006/relationships/image" Target="../media/image50.png"/><Relationship Id="rId5" Type="http://schemas.openxmlformats.org/officeDocument/2006/relationships/image" Target="../media/image4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8.png"/><Relationship Id="rId4" Type="http://schemas.openxmlformats.org/officeDocument/2006/relationships/image" Target="../media/image50.png"/><Relationship Id="rId5" Type="http://schemas.openxmlformats.org/officeDocument/2006/relationships/image" Target="../media/image4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8.png"/><Relationship Id="rId4" Type="http://schemas.openxmlformats.org/officeDocument/2006/relationships/image" Target="../media/image50.png"/><Relationship Id="rId5" Type="http://schemas.openxmlformats.org/officeDocument/2006/relationships/image" Target="../media/image4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8.png"/><Relationship Id="rId4" Type="http://schemas.openxmlformats.org/officeDocument/2006/relationships/image" Target="../media/image50.png"/><Relationship Id="rId5" Type="http://schemas.openxmlformats.org/officeDocument/2006/relationships/image" Target="../media/image4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8.png"/><Relationship Id="rId4" Type="http://schemas.openxmlformats.org/officeDocument/2006/relationships/image" Target="../media/image50.png"/><Relationship Id="rId5" Type="http://schemas.openxmlformats.org/officeDocument/2006/relationships/image" Target="../media/image4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1.png"/><Relationship Id="rId4" Type="http://schemas.openxmlformats.org/officeDocument/2006/relationships/image" Target="../media/image7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7.png"/><Relationship Id="rId4" Type="http://schemas.openxmlformats.org/officeDocument/2006/relationships/image" Target="../media/image50.png"/><Relationship Id="rId5" Type="http://schemas.openxmlformats.org/officeDocument/2006/relationships/image" Target="../media/image5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7.png"/><Relationship Id="rId4" Type="http://schemas.openxmlformats.org/officeDocument/2006/relationships/image" Target="../media/image50.png"/><Relationship Id="rId5" Type="http://schemas.openxmlformats.org/officeDocument/2006/relationships/image" Target="../media/image6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7.png"/><Relationship Id="rId4" Type="http://schemas.openxmlformats.org/officeDocument/2006/relationships/image" Target="../media/image50.png"/><Relationship Id="rId5" Type="http://schemas.openxmlformats.org/officeDocument/2006/relationships/image" Target="../media/image5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7.png"/><Relationship Id="rId4" Type="http://schemas.openxmlformats.org/officeDocument/2006/relationships/image" Target="../media/image50.png"/><Relationship Id="rId5" Type="http://schemas.openxmlformats.org/officeDocument/2006/relationships/image" Target="../media/image5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3.jpg"/><Relationship Id="rId4" Type="http://schemas.openxmlformats.org/officeDocument/2006/relationships/image" Target="../media/image6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png"/><Relationship Id="rId4" Type="http://schemas.openxmlformats.org/officeDocument/2006/relationships/image" Target="../media/image7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3.png"/><Relationship Id="rId4" Type="http://schemas.openxmlformats.org/officeDocument/2006/relationships/hyperlink" Target="https://docs.google.com/forms/d/e/1FAIpQLSe1MybH_Y-xcp1RP0jKPLndLdJYg8cwyHkSb9MwSrEjoxyzWg/viewform" TargetMode="External"/><Relationship Id="rId5" Type="http://schemas.openxmlformats.org/officeDocument/2006/relationships/image" Target="../media/image6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7.png"/><Relationship Id="rId4" Type="http://schemas.openxmlformats.org/officeDocument/2006/relationships/hyperlink" Target="https://twitter.com/soyhenry_ok" TargetMode="External"/><Relationship Id="rId9" Type="http://schemas.openxmlformats.org/officeDocument/2006/relationships/image" Target="../media/image65.png"/><Relationship Id="rId5" Type="http://schemas.openxmlformats.org/officeDocument/2006/relationships/image" Target="../media/image58.png"/><Relationship Id="rId6" Type="http://schemas.openxmlformats.org/officeDocument/2006/relationships/hyperlink" Target="https://www.youtube.com/@soyhenryok" TargetMode="External"/><Relationship Id="rId7" Type="http://schemas.openxmlformats.org/officeDocument/2006/relationships/image" Target="../media/image64.png"/><Relationship Id="rId8" Type="http://schemas.openxmlformats.org/officeDocument/2006/relationships/hyperlink" Target="https://www.facebook.com/soyhenryok" TargetMode="External"/><Relationship Id="rId11" Type="http://schemas.openxmlformats.org/officeDocument/2006/relationships/image" Target="../media/image67.png"/><Relationship Id="rId10" Type="http://schemas.openxmlformats.org/officeDocument/2006/relationships/hyperlink" Target="https://www.linkedin.com/school/henryok/" TargetMode="External"/><Relationship Id="rId13" Type="http://schemas.openxmlformats.org/officeDocument/2006/relationships/image" Target="../media/image66.png"/><Relationship Id="rId12" Type="http://schemas.openxmlformats.org/officeDocument/2006/relationships/hyperlink" Target="https://www.instagram.com/soyhenry_ok/?hl=es" TargetMode="External"/><Relationship Id="rId15" Type="http://schemas.openxmlformats.org/officeDocument/2006/relationships/image" Target="../media/image68.png"/><Relationship Id="rId14" Type="http://schemas.openxmlformats.org/officeDocument/2006/relationships/hyperlink" Target="https://www.soyhenry.com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2.png"/><Relationship Id="rId4" Type="http://schemas.openxmlformats.org/officeDocument/2006/relationships/image" Target="../media/image3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3.pn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7.png"/><Relationship Id="rId4" Type="http://schemas.openxmlformats.org/officeDocument/2006/relationships/image" Target="../media/image44.png"/><Relationship Id="rId5" Type="http://schemas.openxmlformats.org/officeDocument/2006/relationships/image" Target="../media/image4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1.png"/><Relationship Id="rId4" Type="http://schemas.openxmlformats.org/officeDocument/2006/relationships/image" Target="../media/image4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87"/>
          <p:cNvPicPr preferRelativeResize="0"/>
          <p:nvPr/>
        </p:nvPicPr>
        <p:blipFill rotWithShape="1">
          <a:blip r:embed="rId4">
            <a:alphaModFix/>
          </a:blip>
          <a:srcRect b="24384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4000"/>
              </a:srgbClr>
            </a:outerShdw>
          </a:effectLst>
        </p:spPr>
      </p:pic>
      <p:sp>
        <p:nvSpPr>
          <p:cNvPr id="356" name="Google Shape;356;p87"/>
          <p:cNvSpPr txBox="1"/>
          <p:nvPr/>
        </p:nvSpPr>
        <p:spPr>
          <a:xfrm>
            <a:off x="4297450" y="1173325"/>
            <a:ext cx="4393200" cy="69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57" name="Google Shape;357;p87"/>
          <p:cNvSpPr txBox="1"/>
          <p:nvPr/>
        </p:nvSpPr>
        <p:spPr>
          <a:xfrm>
            <a:off x="4376571" y="2287475"/>
            <a:ext cx="3209400" cy="78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JOIN</a:t>
            </a:r>
            <a:endParaRPr sz="4500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58" name="Google Shape;358;p87"/>
          <p:cNvSpPr txBox="1"/>
          <p:nvPr/>
        </p:nvSpPr>
        <p:spPr>
          <a:xfrm>
            <a:off x="4462250" y="2990925"/>
            <a:ext cx="281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Data Science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5075" y="3308225"/>
            <a:ext cx="2604774" cy="1835276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96"/>
          <p:cNvSpPr txBox="1"/>
          <p:nvPr/>
        </p:nvSpPr>
        <p:spPr>
          <a:xfrm>
            <a:off x="0" y="754375"/>
            <a:ext cx="914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Unión de conjuntos</a:t>
            </a:r>
            <a:endParaRPr b="1" i="0" sz="3600" u="none" cap="none" strike="noStrike">
              <a:solidFill>
                <a:srgbClr val="0000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39" name="Google Shape;439;p96"/>
          <p:cNvSpPr/>
          <p:nvPr/>
        </p:nvSpPr>
        <p:spPr>
          <a:xfrm>
            <a:off x="797540" y="1909890"/>
            <a:ext cx="459600" cy="4572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0" name="Google Shape;440;p96"/>
          <p:cNvGrpSpPr/>
          <p:nvPr/>
        </p:nvGrpSpPr>
        <p:grpSpPr>
          <a:xfrm>
            <a:off x="857384" y="1858040"/>
            <a:ext cx="7572054" cy="869100"/>
            <a:chOff x="608484" y="1871350"/>
            <a:chExt cx="7572054" cy="869100"/>
          </a:xfrm>
        </p:grpSpPr>
        <p:sp>
          <p:nvSpPr>
            <p:cNvPr id="441" name="Google Shape;441;p96"/>
            <p:cNvSpPr txBox="1"/>
            <p:nvPr/>
          </p:nvSpPr>
          <p:spPr>
            <a:xfrm>
              <a:off x="963438" y="1871350"/>
              <a:ext cx="7217100" cy="8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Contiene cada elemento que está contenido, al menos, en alguno de ellos.</a:t>
              </a:r>
              <a:endParaRPr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endParaRPr>
            </a:p>
          </p:txBody>
        </p:sp>
        <p:pic>
          <p:nvPicPr>
            <p:cNvPr id="442" name="Google Shape;442;p9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08484" y="197207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43" name="Google Shape;443;p9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0800000">
            <a:off x="2360038" y="1529661"/>
            <a:ext cx="4423914" cy="64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5075" y="3308225"/>
            <a:ext cx="2604774" cy="1835276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97"/>
          <p:cNvSpPr txBox="1"/>
          <p:nvPr/>
        </p:nvSpPr>
        <p:spPr>
          <a:xfrm>
            <a:off x="0" y="754375"/>
            <a:ext cx="914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Intersección de conjuntos</a:t>
            </a:r>
            <a:endParaRPr b="1" sz="36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50" name="Google Shape;450;p97"/>
          <p:cNvSpPr/>
          <p:nvPr/>
        </p:nvSpPr>
        <p:spPr>
          <a:xfrm>
            <a:off x="797540" y="1909890"/>
            <a:ext cx="459600" cy="4572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1" name="Google Shape;451;p97"/>
          <p:cNvGrpSpPr/>
          <p:nvPr/>
        </p:nvGrpSpPr>
        <p:grpSpPr>
          <a:xfrm>
            <a:off x="857384" y="1858040"/>
            <a:ext cx="7572054" cy="869100"/>
            <a:chOff x="608484" y="1871350"/>
            <a:chExt cx="7572054" cy="869100"/>
          </a:xfrm>
        </p:grpSpPr>
        <p:sp>
          <p:nvSpPr>
            <p:cNvPr id="452" name="Google Shape;452;p97"/>
            <p:cNvSpPr txBox="1"/>
            <p:nvPr/>
          </p:nvSpPr>
          <p:spPr>
            <a:xfrm>
              <a:off x="963438" y="1871350"/>
              <a:ext cx="7217100" cy="8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 Incluye todos los elementos que estos conjuntos comparten o que tienen en común.</a:t>
              </a:r>
              <a:endParaRPr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endParaRPr>
            </a:p>
          </p:txBody>
        </p:sp>
        <p:pic>
          <p:nvPicPr>
            <p:cNvPr id="453" name="Google Shape;453;p9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08484" y="197207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54" name="Google Shape;454;p9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0800000">
            <a:off x="2360038" y="1529661"/>
            <a:ext cx="4423914" cy="64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5075" y="3308225"/>
            <a:ext cx="2604774" cy="1835276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98"/>
          <p:cNvSpPr txBox="1"/>
          <p:nvPr/>
        </p:nvSpPr>
        <p:spPr>
          <a:xfrm>
            <a:off x="0" y="754375"/>
            <a:ext cx="914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Diferencia de conjuntos</a:t>
            </a:r>
            <a:endParaRPr b="1" sz="36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61" name="Google Shape;461;p98"/>
          <p:cNvSpPr/>
          <p:nvPr/>
        </p:nvSpPr>
        <p:spPr>
          <a:xfrm>
            <a:off x="797540" y="1909890"/>
            <a:ext cx="459600" cy="4572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2" name="Google Shape;462;p98"/>
          <p:cNvGrpSpPr/>
          <p:nvPr/>
        </p:nvGrpSpPr>
        <p:grpSpPr>
          <a:xfrm>
            <a:off x="857384" y="1858040"/>
            <a:ext cx="7572054" cy="869100"/>
            <a:chOff x="608484" y="1871350"/>
            <a:chExt cx="7572054" cy="869100"/>
          </a:xfrm>
        </p:grpSpPr>
        <p:sp>
          <p:nvSpPr>
            <p:cNvPr id="463" name="Google Shape;463;p98"/>
            <p:cNvSpPr txBox="1"/>
            <p:nvPr/>
          </p:nvSpPr>
          <p:spPr>
            <a:xfrm>
              <a:off x="963438" y="1871350"/>
              <a:ext cx="7217100" cy="8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Es igual</a:t>
              </a:r>
              <a:r>
                <a:rPr lang="en" sz="18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 a los elementos del primer conjunto menos los elementos del segundo.</a:t>
              </a:r>
              <a:endParaRPr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endParaRPr>
            </a:p>
          </p:txBody>
        </p:sp>
        <p:pic>
          <p:nvPicPr>
            <p:cNvPr id="464" name="Google Shape;464;p9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08484" y="197207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65" name="Google Shape;465;p9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0800000">
            <a:off x="2360038" y="1529661"/>
            <a:ext cx="4423914" cy="64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5075" y="3308225"/>
            <a:ext cx="2604774" cy="1835276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99"/>
          <p:cNvSpPr txBox="1"/>
          <p:nvPr/>
        </p:nvSpPr>
        <p:spPr>
          <a:xfrm>
            <a:off x="0" y="754375"/>
            <a:ext cx="914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Conjuntos complementarios</a:t>
            </a:r>
            <a:endParaRPr b="1" sz="36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72" name="Google Shape;472;p99"/>
          <p:cNvSpPr/>
          <p:nvPr/>
        </p:nvSpPr>
        <p:spPr>
          <a:xfrm>
            <a:off x="797540" y="1909890"/>
            <a:ext cx="459600" cy="4572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3" name="Google Shape;473;p99"/>
          <p:cNvGrpSpPr/>
          <p:nvPr/>
        </p:nvGrpSpPr>
        <p:grpSpPr>
          <a:xfrm>
            <a:off x="857384" y="1858040"/>
            <a:ext cx="7572054" cy="869100"/>
            <a:chOff x="608484" y="1871350"/>
            <a:chExt cx="7572054" cy="869100"/>
          </a:xfrm>
        </p:grpSpPr>
        <p:sp>
          <p:nvSpPr>
            <p:cNvPr id="474" name="Google Shape;474;p99"/>
            <p:cNvSpPr txBox="1"/>
            <p:nvPr/>
          </p:nvSpPr>
          <p:spPr>
            <a:xfrm>
              <a:off x="963438" y="1871350"/>
              <a:ext cx="7217100" cy="8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Incluye todos los elementos que no están contenidos en dicho conjunto (pero que sí pertenecen a otro conjunto de referencia).</a:t>
              </a:r>
              <a:endParaRPr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endParaRPr>
            </a:p>
          </p:txBody>
        </p:sp>
        <p:pic>
          <p:nvPicPr>
            <p:cNvPr id="475" name="Google Shape;475;p9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08484" y="197207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76" name="Google Shape;476;p9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0800000">
            <a:off x="2360038" y="1529661"/>
            <a:ext cx="4423914" cy="64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5075" y="3308225"/>
            <a:ext cx="2604774" cy="1835276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100"/>
          <p:cNvSpPr txBox="1"/>
          <p:nvPr/>
        </p:nvSpPr>
        <p:spPr>
          <a:xfrm>
            <a:off x="0" y="754375"/>
            <a:ext cx="914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Diferencia simétrica</a:t>
            </a:r>
            <a:endParaRPr b="1" sz="36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83" name="Google Shape;483;p100"/>
          <p:cNvSpPr txBox="1"/>
          <p:nvPr/>
        </p:nvSpPr>
        <p:spPr>
          <a:xfrm>
            <a:off x="1212338" y="1858040"/>
            <a:ext cx="7217100" cy="8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Incluye </a:t>
            </a: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todos los elementos</a:t>
            </a:r>
            <a:r>
              <a:rPr lang="en"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que están en uno o en otro, pero no en ambos al mismo tiempo.</a:t>
            </a:r>
            <a:endParaRPr sz="1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grpSp>
        <p:nvGrpSpPr>
          <p:cNvPr id="484" name="Google Shape;484;p100"/>
          <p:cNvGrpSpPr/>
          <p:nvPr/>
        </p:nvGrpSpPr>
        <p:grpSpPr>
          <a:xfrm>
            <a:off x="797540" y="1909890"/>
            <a:ext cx="459600" cy="457200"/>
            <a:chOff x="797540" y="1909890"/>
            <a:chExt cx="459600" cy="457200"/>
          </a:xfrm>
        </p:grpSpPr>
        <p:sp>
          <p:nvSpPr>
            <p:cNvPr id="485" name="Google Shape;485;p100"/>
            <p:cNvSpPr/>
            <p:nvPr/>
          </p:nvSpPr>
          <p:spPr>
            <a:xfrm>
              <a:off x="797540" y="1909890"/>
              <a:ext cx="459600" cy="457200"/>
            </a:xfrm>
            <a:prstGeom prst="ellipse">
              <a:avLst/>
            </a:prstGeom>
            <a:solidFill>
              <a:srgbClr val="FFFF00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86" name="Google Shape;486;p10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57384" y="195876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87" name="Google Shape;487;p10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0800000">
            <a:off x="2360038" y="1529661"/>
            <a:ext cx="4423914" cy="64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5075" y="3308225"/>
            <a:ext cx="2604774" cy="1835276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101"/>
          <p:cNvSpPr txBox="1"/>
          <p:nvPr/>
        </p:nvSpPr>
        <p:spPr>
          <a:xfrm>
            <a:off x="0" y="754375"/>
            <a:ext cx="914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Producto cartesiano</a:t>
            </a:r>
            <a:endParaRPr b="1" sz="36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94" name="Google Shape;494;p101"/>
          <p:cNvSpPr/>
          <p:nvPr/>
        </p:nvSpPr>
        <p:spPr>
          <a:xfrm>
            <a:off x="797540" y="1909890"/>
            <a:ext cx="459600" cy="4572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101"/>
          <p:cNvGrpSpPr/>
          <p:nvPr/>
        </p:nvGrpSpPr>
        <p:grpSpPr>
          <a:xfrm>
            <a:off x="857384" y="1858040"/>
            <a:ext cx="7572054" cy="869100"/>
            <a:chOff x="608484" y="1871350"/>
            <a:chExt cx="7572054" cy="869100"/>
          </a:xfrm>
        </p:grpSpPr>
        <p:sp>
          <p:nvSpPr>
            <p:cNvPr id="496" name="Google Shape;496;p101"/>
            <p:cNvSpPr txBox="1"/>
            <p:nvPr/>
          </p:nvSpPr>
          <p:spPr>
            <a:xfrm>
              <a:off x="963438" y="1871350"/>
              <a:ext cx="7217100" cy="8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Es una operación que da como resultado un nuevo conjunto. </a:t>
              </a:r>
              <a:endParaRPr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endParaRPr>
            </a:p>
          </p:txBody>
        </p:sp>
        <p:pic>
          <p:nvPicPr>
            <p:cNvPr id="497" name="Google Shape;497;p10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08484" y="197207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98" name="Google Shape;498;p10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0800000">
            <a:off x="2360038" y="1529661"/>
            <a:ext cx="4423914" cy="64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02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4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Diagrama de Venn</a:t>
            </a:r>
            <a:endParaRPr b="1" i="0" sz="48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03"/>
          <p:cNvSpPr/>
          <p:nvPr/>
        </p:nvSpPr>
        <p:spPr>
          <a:xfrm rot="-276">
            <a:off x="965075" y="1374079"/>
            <a:ext cx="7472100" cy="5220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Esquemas usados en la </a:t>
            </a:r>
            <a:r>
              <a:rPr b="1" lang="en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teoría de conjuntos.</a:t>
            </a:r>
            <a:endParaRPr b="1">
              <a:solidFill>
                <a:schemeClr val="dk1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09" name="Google Shape;509;p103"/>
          <p:cNvSpPr/>
          <p:nvPr/>
        </p:nvSpPr>
        <p:spPr>
          <a:xfrm rot="-276">
            <a:off x="965075" y="2049454"/>
            <a:ext cx="7472100" cy="5220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Muestran colecciones </a:t>
            </a:r>
            <a:r>
              <a:rPr b="1" lang="en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(conjuntos) </a:t>
            </a:r>
            <a:r>
              <a:rPr lang="en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de cosas</a:t>
            </a:r>
            <a:r>
              <a:rPr lang="en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 </a:t>
            </a:r>
            <a:r>
              <a:rPr b="1" lang="en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(elementos)</a:t>
            </a:r>
            <a:r>
              <a:rPr lang="en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 </a:t>
            </a:r>
            <a:r>
              <a:rPr lang="en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por medio de líneas cerradas</a:t>
            </a:r>
            <a:endParaRPr b="1">
              <a:solidFill>
                <a:srgbClr val="FAFAFA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10" name="Google Shape;510;p103"/>
          <p:cNvSpPr/>
          <p:nvPr/>
        </p:nvSpPr>
        <p:spPr>
          <a:xfrm rot="-276">
            <a:off x="1031825" y="2724829"/>
            <a:ext cx="7472100" cy="5220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La línea cerrada exterior abarca a todos los elementos bajo consideración, el </a:t>
            </a: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conjunto universal U.</a:t>
            </a:r>
            <a:endParaRPr b="1">
              <a:solidFill>
                <a:schemeClr val="dk1"/>
              </a:solidFill>
              <a:highlight>
                <a:srgbClr val="FFFF00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11" name="Google Shape;511;p103"/>
          <p:cNvSpPr/>
          <p:nvPr/>
        </p:nvSpPr>
        <p:spPr>
          <a:xfrm rot="-276">
            <a:off x="1031825" y="3400204"/>
            <a:ext cx="7472100" cy="5220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Usa círculos que se superponen u otras figuras para ilustrar las </a:t>
            </a: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relaciones lógicas</a:t>
            </a:r>
            <a:r>
              <a:rPr lang="en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 entre dos o más conjuntos de elementos</a:t>
            </a:r>
            <a:endParaRPr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12" name="Google Shape;512;p103"/>
          <p:cNvSpPr txBox="1"/>
          <p:nvPr/>
        </p:nvSpPr>
        <p:spPr>
          <a:xfrm>
            <a:off x="2901650" y="4068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01"/>
                </a:solidFill>
                <a:latin typeface="Anybody"/>
                <a:ea typeface="Anybody"/>
                <a:cs typeface="Anybody"/>
                <a:sym typeface="Anybody"/>
              </a:rPr>
              <a:t>¿Qué son?</a:t>
            </a:r>
            <a:endParaRPr b="1" sz="3600">
              <a:solidFill>
                <a:srgbClr val="FFFF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04"/>
          <p:cNvSpPr/>
          <p:nvPr/>
        </p:nvSpPr>
        <p:spPr>
          <a:xfrm>
            <a:off x="1907075" y="793350"/>
            <a:ext cx="3484200" cy="3484200"/>
          </a:xfrm>
          <a:prstGeom prst="ellipse">
            <a:avLst/>
          </a:prstGeom>
          <a:solidFill>
            <a:srgbClr val="9900FF">
              <a:alpha val="5062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04"/>
          <p:cNvSpPr/>
          <p:nvPr/>
        </p:nvSpPr>
        <p:spPr>
          <a:xfrm>
            <a:off x="3967525" y="865950"/>
            <a:ext cx="3484200" cy="3484200"/>
          </a:xfrm>
          <a:prstGeom prst="ellipse">
            <a:avLst/>
          </a:prstGeom>
          <a:solidFill>
            <a:srgbClr val="9900FF">
              <a:alpha val="5062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05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4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Tipos de Join</a:t>
            </a:r>
            <a:endParaRPr b="1" i="0" sz="48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88"/>
          <p:cNvSpPr txBox="1"/>
          <p:nvPr/>
        </p:nvSpPr>
        <p:spPr>
          <a:xfrm>
            <a:off x="4750363" y="785644"/>
            <a:ext cx="26613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Agenda</a:t>
            </a:r>
            <a:endParaRPr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64" name="Google Shape;364;p88"/>
          <p:cNvSpPr txBox="1"/>
          <p:nvPr/>
        </p:nvSpPr>
        <p:spPr>
          <a:xfrm>
            <a:off x="4152500" y="1723900"/>
            <a:ext cx="4583700" cy="27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Anybody"/>
              <a:buChar char="➜"/>
            </a:pPr>
            <a:r>
              <a:rPr lang="en" sz="15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JOIN</a:t>
            </a:r>
            <a:endParaRPr sz="15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ybody"/>
              <a:buChar char="➜"/>
            </a:pPr>
            <a:r>
              <a:rPr lang="en" sz="15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Teoría de conjuntos</a:t>
            </a:r>
            <a:endParaRPr sz="15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ybody"/>
              <a:buChar char="➜"/>
            </a:pPr>
            <a:r>
              <a:rPr lang="en" sz="15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Diagrama de Venn</a:t>
            </a:r>
            <a:endParaRPr sz="15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ybody"/>
              <a:buChar char="➜"/>
            </a:pPr>
            <a:r>
              <a:rPr lang="en" sz="15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Tipos de JOIN</a:t>
            </a:r>
            <a:endParaRPr sz="15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65" name="Google Shape;365;p88"/>
          <p:cNvSpPr/>
          <p:nvPr/>
        </p:nvSpPr>
        <p:spPr>
          <a:xfrm>
            <a:off x="3846650" y="813588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6" name="Google Shape;366;p88"/>
          <p:cNvGrpSpPr/>
          <p:nvPr/>
        </p:nvGrpSpPr>
        <p:grpSpPr>
          <a:xfrm>
            <a:off x="3996699" y="889294"/>
            <a:ext cx="476585" cy="475272"/>
            <a:chOff x="3859600" y="3591950"/>
            <a:chExt cx="296975" cy="296175"/>
          </a:xfrm>
        </p:grpSpPr>
        <p:sp>
          <p:nvSpPr>
            <p:cNvPr id="367" name="Google Shape;367;p88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88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8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0" name="Google Shape;370;p88"/>
          <p:cNvPicPr preferRelativeResize="0"/>
          <p:nvPr/>
        </p:nvPicPr>
        <p:blipFill>
          <a:blip r:embed="rId4">
            <a:alphaModFix amt="96000"/>
          </a:blip>
          <a:stretch>
            <a:fillRect/>
          </a:stretch>
        </p:blipFill>
        <p:spPr>
          <a:xfrm rot="225219">
            <a:off x="279073" y="1463484"/>
            <a:ext cx="3084016" cy="2055558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106"/>
          <p:cNvSpPr txBox="1"/>
          <p:nvPr/>
        </p:nvSpPr>
        <p:spPr>
          <a:xfrm>
            <a:off x="912550" y="933300"/>
            <a:ext cx="7300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Inner Join</a:t>
            </a:r>
            <a:endParaRPr b="1" sz="2700"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29" name="Google Shape;529;p106"/>
          <p:cNvSpPr txBox="1"/>
          <p:nvPr/>
        </p:nvSpPr>
        <p:spPr>
          <a:xfrm>
            <a:off x="1440875" y="1834775"/>
            <a:ext cx="653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Devuelve sólo aquellas filas donde haya un </a:t>
            </a:r>
            <a:r>
              <a:rPr b="1" lang="en" sz="1800">
                <a:latin typeface="Anybody"/>
                <a:ea typeface="Anybody"/>
                <a:cs typeface="Anybody"/>
                <a:sym typeface="Anybody"/>
              </a:rPr>
              <a:t>match.</a:t>
            </a:r>
            <a:endParaRPr b="1" sz="1800"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530" name="Google Shape;530;p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1099375" y="1469475"/>
            <a:ext cx="6880900" cy="64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1" name="Google Shape;531;p106"/>
          <p:cNvGrpSpPr/>
          <p:nvPr/>
        </p:nvGrpSpPr>
        <p:grpSpPr>
          <a:xfrm>
            <a:off x="981265" y="1837015"/>
            <a:ext cx="459600" cy="457200"/>
            <a:chOff x="797540" y="1909890"/>
            <a:chExt cx="459600" cy="457200"/>
          </a:xfrm>
        </p:grpSpPr>
        <p:sp>
          <p:nvSpPr>
            <p:cNvPr id="532" name="Google Shape;532;p106"/>
            <p:cNvSpPr/>
            <p:nvPr/>
          </p:nvSpPr>
          <p:spPr>
            <a:xfrm>
              <a:off x="797540" y="1909890"/>
              <a:ext cx="459600" cy="457200"/>
            </a:xfrm>
            <a:prstGeom prst="ellipse">
              <a:avLst/>
            </a:prstGeom>
            <a:solidFill>
              <a:srgbClr val="FFFF00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33" name="Google Shape;533;p10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57384" y="195876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SQL INNER JOIN Keyword" id="534" name="Google Shape;534;p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4738" y="2500182"/>
            <a:ext cx="3194525" cy="2316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07"/>
          <p:cNvSpPr txBox="1"/>
          <p:nvPr/>
        </p:nvSpPr>
        <p:spPr>
          <a:xfrm>
            <a:off x="912550" y="933300"/>
            <a:ext cx="7300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Left</a:t>
            </a:r>
            <a:r>
              <a:rPr b="1" lang="en" sz="27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Join</a:t>
            </a:r>
            <a:endParaRPr b="1" sz="2700"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40" name="Google Shape;540;p107"/>
          <p:cNvSpPr txBox="1"/>
          <p:nvPr/>
        </p:nvSpPr>
        <p:spPr>
          <a:xfrm>
            <a:off x="1440875" y="1723775"/>
            <a:ext cx="69828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Cuándo</a:t>
            </a: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 quieres todas las filas para las que haya match pero también aquellas de la </a:t>
            </a:r>
            <a:r>
              <a:rPr b="1" lang="en" sz="1800">
                <a:latin typeface="Anybody"/>
                <a:ea typeface="Anybody"/>
                <a:cs typeface="Anybody"/>
                <a:sym typeface="Anybody"/>
              </a:rPr>
              <a:t>Tabla A</a:t>
            </a: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 que no hagan </a:t>
            </a:r>
            <a:r>
              <a:rPr b="1" lang="en" sz="1800">
                <a:latin typeface="Anybody"/>
                <a:ea typeface="Anybody"/>
                <a:cs typeface="Anybody"/>
                <a:sym typeface="Anybody"/>
              </a:rPr>
              <a:t>match</a:t>
            </a: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.</a:t>
            </a:r>
            <a:endParaRPr b="1" sz="1800"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541" name="Google Shape;541;p1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1099375" y="1469475"/>
            <a:ext cx="6880900" cy="64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2" name="Google Shape;542;p107"/>
          <p:cNvGrpSpPr/>
          <p:nvPr/>
        </p:nvGrpSpPr>
        <p:grpSpPr>
          <a:xfrm>
            <a:off x="981265" y="1837015"/>
            <a:ext cx="459600" cy="457200"/>
            <a:chOff x="797540" y="1909890"/>
            <a:chExt cx="459600" cy="457200"/>
          </a:xfrm>
        </p:grpSpPr>
        <p:sp>
          <p:nvSpPr>
            <p:cNvPr id="543" name="Google Shape;543;p107"/>
            <p:cNvSpPr/>
            <p:nvPr/>
          </p:nvSpPr>
          <p:spPr>
            <a:xfrm>
              <a:off x="797540" y="1909890"/>
              <a:ext cx="459600" cy="457200"/>
            </a:xfrm>
            <a:prstGeom prst="ellipse">
              <a:avLst/>
            </a:prstGeom>
            <a:solidFill>
              <a:srgbClr val="FFFF00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44" name="Google Shape;544;p10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57384" y="195876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SQL LEFT JOIN Keyword" id="545" name="Google Shape;545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0063" y="2571750"/>
            <a:ext cx="3063875" cy="22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107"/>
          <p:cNvSpPr txBox="1"/>
          <p:nvPr/>
        </p:nvSpPr>
        <p:spPr>
          <a:xfrm>
            <a:off x="457200" y="4572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08"/>
          <p:cNvSpPr txBox="1"/>
          <p:nvPr/>
        </p:nvSpPr>
        <p:spPr>
          <a:xfrm>
            <a:off x="912550" y="933300"/>
            <a:ext cx="7300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Right</a:t>
            </a:r>
            <a:r>
              <a:rPr b="1" lang="en" sz="27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Join</a:t>
            </a:r>
            <a:endParaRPr b="1" sz="2700"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52" name="Google Shape;552;p108"/>
          <p:cNvSpPr txBox="1"/>
          <p:nvPr/>
        </p:nvSpPr>
        <p:spPr>
          <a:xfrm>
            <a:off x="1440875" y="1779025"/>
            <a:ext cx="69828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Exactamente lo mismo pero a la inversa, cuando quieres listar las</a:t>
            </a:r>
            <a:r>
              <a:rPr b="1" lang="en" sz="1800">
                <a:latin typeface="Anybody"/>
                <a:ea typeface="Anybody"/>
                <a:cs typeface="Anybody"/>
                <a:sym typeface="Anybody"/>
              </a:rPr>
              <a:t> filas de la tabla B</a:t>
            </a: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 aunque no estén relacionadas con ninguna </a:t>
            </a:r>
            <a:r>
              <a:rPr b="1" lang="en" sz="1800">
                <a:latin typeface="Anybody"/>
                <a:ea typeface="Anybody"/>
                <a:cs typeface="Anybody"/>
                <a:sym typeface="Anybody"/>
              </a:rPr>
              <a:t>fila de la tabla A.</a:t>
            </a:r>
            <a:endParaRPr b="1" sz="1800"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553" name="Google Shape;553;p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1099375" y="1469475"/>
            <a:ext cx="6880900" cy="64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4" name="Google Shape;554;p108"/>
          <p:cNvGrpSpPr/>
          <p:nvPr/>
        </p:nvGrpSpPr>
        <p:grpSpPr>
          <a:xfrm>
            <a:off x="981265" y="1837015"/>
            <a:ext cx="459600" cy="457200"/>
            <a:chOff x="797540" y="1909890"/>
            <a:chExt cx="459600" cy="457200"/>
          </a:xfrm>
        </p:grpSpPr>
        <p:sp>
          <p:nvSpPr>
            <p:cNvPr id="555" name="Google Shape;555;p108"/>
            <p:cNvSpPr/>
            <p:nvPr/>
          </p:nvSpPr>
          <p:spPr>
            <a:xfrm>
              <a:off x="797540" y="1909890"/>
              <a:ext cx="459600" cy="457200"/>
            </a:xfrm>
            <a:prstGeom prst="ellipse">
              <a:avLst/>
            </a:prstGeom>
            <a:solidFill>
              <a:srgbClr val="FFFF00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56" name="Google Shape;556;p10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57384" y="195876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SQL RIGHT JOIN Keyword" id="557" name="Google Shape;557;p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2175" y="2877925"/>
            <a:ext cx="2824850" cy="2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09"/>
          <p:cNvSpPr txBox="1"/>
          <p:nvPr/>
        </p:nvSpPr>
        <p:spPr>
          <a:xfrm>
            <a:off x="912550" y="933300"/>
            <a:ext cx="7300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Full outer join.</a:t>
            </a:r>
            <a:endParaRPr b="1" sz="2700"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63" name="Google Shape;563;p109"/>
          <p:cNvSpPr txBox="1"/>
          <p:nvPr/>
        </p:nvSpPr>
        <p:spPr>
          <a:xfrm>
            <a:off x="1440875" y="1825100"/>
            <a:ext cx="71664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Es como la suma de las dos anteriores. Queremos tanto las </a:t>
            </a:r>
            <a:r>
              <a:rPr b="1" lang="en" sz="1800">
                <a:latin typeface="Anybody"/>
                <a:ea typeface="Anybody"/>
                <a:cs typeface="Anybody"/>
                <a:sym typeface="Anybody"/>
              </a:rPr>
              <a:t>filas de la A</a:t>
            </a: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 como </a:t>
            </a:r>
            <a:r>
              <a:rPr b="1" lang="en" sz="1800">
                <a:latin typeface="Anybody"/>
                <a:ea typeface="Anybody"/>
                <a:cs typeface="Anybody"/>
                <a:sym typeface="Anybody"/>
              </a:rPr>
              <a:t>las de B</a:t>
            </a: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, tanto si hay </a:t>
            </a:r>
            <a:r>
              <a:rPr b="1" lang="en" sz="1800">
                <a:latin typeface="Anybody"/>
                <a:ea typeface="Anybody"/>
                <a:cs typeface="Anybody"/>
                <a:sym typeface="Anybody"/>
              </a:rPr>
              <a:t>match</a:t>
            </a:r>
            <a:r>
              <a:rPr lang="en" sz="1800">
                <a:latin typeface="Anybody"/>
                <a:ea typeface="Anybody"/>
                <a:cs typeface="Anybody"/>
                <a:sym typeface="Anybody"/>
              </a:rPr>
              <a:t> como si no.</a:t>
            </a:r>
            <a:endParaRPr b="1" sz="1800"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564" name="Google Shape;564;p10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1099375" y="1469475"/>
            <a:ext cx="6880900" cy="64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5" name="Google Shape;565;p109"/>
          <p:cNvGrpSpPr/>
          <p:nvPr/>
        </p:nvGrpSpPr>
        <p:grpSpPr>
          <a:xfrm>
            <a:off x="981265" y="1837015"/>
            <a:ext cx="459600" cy="457200"/>
            <a:chOff x="797540" y="1909890"/>
            <a:chExt cx="459600" cy="457200"/>
          </a:xfrm>
        </p:grpSpPr>
        <p:sp>
          <p:nvSpPr>
            <p:cNvPr id="566" name="Google Shape;566;p109"/>
            <p:cNvSpPr/>
            <p:nvPr/>
          </p:nvSpPr>
          <p:spPr>
            <a:xfrm>
              <a:off x="797540" y="1909890"/>
              <a:ext cx="459600" cy="457200"/>
            </a:xfrm>
            <a:prstGeom prst="ellipse">
              <a:avLst/>
            </a:prstGeom>
            <a:solidFill>
              <a:srgbClr val="FFFF00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67" name="Google Shape;567;p10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57384" y="1958769"/>
              <a:ext cx="354971" cy="3549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SQL FULL OUTER JOIN Keyword" id="568" name="Google Shape;568;p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14950" y="2605400"/>
            <a:ext cx="3249750" cy="23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109"/>
          <p:cNvSpPr txBox="1"/>
          <p:nvPr/>
        </p:nvSpPr>
        <p:spPr>
          <a:xfrm>
            <a:off x="457200" y="4572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4" name="Google Shape;574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913" y="953300"/>
            <a:ext cx="5276175" cy="411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Google Shape;579;p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2675" y="-61813"/>
            <a:ext cx="9236675" cy="6160762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111"/>
          <p:cNvSpPr txBox="1"/>
          <p:nvPr/>
        </p:nvSpPr>
        <p:spPr>
          <a:xfrm>
            <a:off x="1208100" y="1404450"/>
            <a:ext cx="6727800" cy="23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0" sz="4800" u="none" cap="none" strike="noStrike">
              <a:solidFill>
                <a:srgbClr val="FFFF00"/>
              </a:solidFill>
              <a:latin typeface="Anybody ExtraBold"/>
              <a:ea typeface="Anybody ExtraBold"/>
              <a:cs typeface="Anybody ExtraBold"/>
              <a:sym typeface="Anybody Extra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4800">
                <a:solidFill>
                  <a:srgbClr val="FFFF00"/>
                </a:solidFill>
                <a:latin typeface="Anybody ExtraBold"/>
                <a:ea typeface="Anybody ExtraBold"/>
                <a:cs typeface="Anybody ExtraBold"/>
                <a:sym typeface="Anybody ExtraBold"/>
              </a:rPr>
              <a:t>¿ P R E G U N T A S ?</a:t>
            </a:r>
            <a:endParaRPr i="0" sz="4800" u="none" cap="none" strike="noStrike">
              <a:solidFill>
                <a:srgbClr val="FFFF00"/>
              </a:solidFill>
              <a:latin typeface="Anybody ExtraBold"/>
              <a:ea typeface="Anybody ExtraBold"/>
              <a:cs typeface="Anybody ExtraBold"/>
              <a:sym typeface="Anybody Extra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12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Resumen</a:t>
            </a:r>
            <a:endParaRPr b="1" i="0" sz="5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13"/>
          <p:cNvSpPr txBox="1"/>
          <p:nvPr/>
        </p:nvSpPr>
        <p:spPr>
          <a:xfrm>
            <a:off x="862800" y="433500"/>
            <a:ext cx="741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Resumen </a:t>
            </a:r>
            <a:endParaRPr b="1" i="0" sz="22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91" name="Google Shape;591;p113"/>
          <p:cNvGrpSpPr/>
          <p:nvPr/>
        </p:nvGrpSpPr>
        <p:grpSpPr>
          <a:xfrm>
            <a:off x="127902" y="1129250"/>
            <a:ext cx="8656698" cy="770400"/>
            <a:chOff x="127902" y="1129250"/>
            <a:chExt cx="8656698" cy="770400"/>
          </a:xfrm>
        </p:grpSpPr>
        <p:sp>
          <p:nvSpPr>
            <p:cNvPr id="592" name="Google Shape;592;p113"/>
            <p:cNvSpPr txBox="1"/>
            <p:nvPr/>
          </p:nvSpPr>
          <p:spPr>
            <a:xfrm>
              <a:off x="459600" y="1129250"/>
              <a:ext cx="8325000" cy="77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Work Sans SemiBold"/>
                  <a:ea typeface="Work Sans SemiBold"/>
                  <a:cs typeface="Work Sans SemiBold"/>
                  <a:sym typeface="Work Sans SemiBold"/>
                </a:rPr>
                <a:t>TEMA |</a:t>
              </a:r>
              <a:r>
                <a:rPr lang="en" sz="1800">
                  <a:solidFill>
                    <a:schemeClr val="dk1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 …..</a:t>
              </a:r>
              <a:endParaRPr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endParaRPr>
            </a:p>
          </p:txBody>
        </p:sp>
        <p:pic>
          <p:nvPicPr>
            <p:cNvPr id="593" name="Google Shape;593;p1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902" y="1244277"/>
              <a:ext cx="278250" cy="2782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94" name="Google Shape;594;p113"/>
          <p:cNvGrpSpPr/>
          <p:nvPr/>
        </p:nvGrpSpPr>
        <p:grpSpPr>
          <a:xfrm>
            <a:off x="127902" y="2360991"/>
            <a:ext cx="8656698" cy="770400"/>
            <a:chOff x="127902" y="1801341"/>
            <a:chExt cx="8656698" cy="770400"/>
          </a:xfrm>
        </p:grpSpPr>
        <p:pic>
          <p:nvPicPr>
            <p:cNvPr id="595" name="Google Shape;595;p1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902" y="1934502"/>
              <a:ext cx="278250" cy="278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6" name="Google Shape;596;p113"/>
            <p:cNvSpPr txBox="1"/>
            <p:nvPr/>
          </p:nvSpPr>
          <p:spPr>
            <a:xfrm>
              <a:off x="459600" y="1801341"/>
              <a:ext cx="8325000" cy="77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Work Sans SemiBold"/>
                  <a:ea typeface="Work Sans SemiBold"/>
                  <a:cs typeface="Work Sans SemiBold"/>
                  <a:sym typeface="Work Sans SemiBold"/>
                </a:rPr>
                <a:t>TEMA |</a:t>
              </a:r>
              <a:r>
                <a:rPr lang="en" sz="1800">
                  <a:solidFill>
                    <a:schemeClr val="dk1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 …..</a:t>
              </a:r>
              <a:endParaRPr sz="1800">
                <a:solidFill>
                  <a:schemeClr val="dk1"/>
                </a:solidFill>
                <a:highlight>
                  <a:schemeClr val="lt1"/>
                </a:highlight>
                <a:latin typeface="Work Sans Light"/>
                <a:ea typeface="Work Sans Light"/>
                <a:cs typeface="Work Sans Light"/>
                <a:sym typeface="Work Sans Light"/>
              </a:endParaRPr>
            </a:p>
          </p:txBody>
        </p:sp>
      </p:grpSp>
      <p:grpSp>
        <p:nvGrpSpPr>
          <p:cNvPr id="597" name="Google Shape;597;p113"/>
          <p:cNvGrpSpPr/>
          <p:nvPr/>
        </p:nvGrpSpPr>
        <p:grpSpPr>
          <a:xfrm>
            <a:off x="127902" y="3592750"/>
            <a:ext cx="8656698" cy="590700"/>
            <a:chOff x="127902" y="2891100"/>
            <a:chExt cx="8656698" cy="590700"/>
          </a:xfrm>
        </p:grpSpPr>
        <p:pic>
          <p:nvPicPr>
            <p:cNvPr id="598" name="Google Shape;598;p1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902" y="2996302"/>
              <a:ext cx="278250" cy="278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9" name="Google Shape;599;p113"/>
            <p:cNvSpPr txBox="1"/>
            <p:nvPr/>
          </p:nvSpPr>
          <p:spPr>
            <a:xfrm>
              <a:off x="459600" y="2891100"/>
              <a:ext cx="8325000" cy="59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Work Sans SemiBold"/>
                  <a:ea typeface="Work Sans SemiBold"/>
                  <a:cs typeface="Work Sans SemiBold"/>
                  <a:sym typeface="Work Sans SemiBold"/>
                </a:rPr>
                <a:t>TEMA |</a:t>
              </a:r>
              <a:r>
                <a:rPr lang="en" sz="1800">
                  <a:solidFill>
                    <a:schemeClr val="dk1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 …..</a:t>
              </a:r>
              <a:endParaRPr sz="2000">
                <a:solidFill>
                  <a:schemeClr val="dk1"/>
                </a:solidFill>
                <a:highlight>
                  <a:schemeClr val="lt1"/>
                </a:highlight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14"/>
          <p:cNvSpPr txBox="1"/>
          <p:nvPr/>
        </p:nvSpPr>
        <p:spPr>
          <a:xfrm flipH="1" rot="-60343">
            <a:off x="1674899" y="923272"/>
            <a:ext cx="5794193" cy="15977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n" sz="5400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¿Alguien dijo Homework?</a:t>
            </a:r>
            <a:endParaRPr sz="5400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605" name="Google Shape;605;p114"/>
          <p:cNvSpPr/>
          <p:nvPr/>
        </p:nvSpPr>
        <p:spPr>
          <a:xfrm rot="59969">
            <a:off x="1828840" y="2398999"/>
            <a:ext cx="5486335" cy="457272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4E7C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606" name="Google Shape;606;p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5026" y="2351175"/>
            <a:ext cx="2315198" cy="205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115"/>
          <p:cNvPicPr preferRelativeResize="0"/>
          <p:nvPr/>
        </p:nvPicPr>
        <p:blipFill rotWithShape="1">
          <a:blip r:embed="rId4">
            <a:alphaModFix/>
          </a:blip>
          <a:srcRect b="24384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4000"/>
              </a:srgbClr>
            </a:outerShdw>
          </a:effectLst>
        </p:spPr>
      </p:pic>
      <p:sp>
        <p:nvSpPr>
          <p:cNvPr id="612" name="Google Shape;612;p115"/>
          <p:cNvSpPr txBox="1"/>
          <p:nvPr/>
        </p:nvSpPr>
        <p:spPr>
          <a:xfrm>
            <a:off x="4152625" y="1811975"/>
            <a:ext cx="4393200" cy="461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Próxima lecture</a:t>
            </a:r>
            <a:endParaRPr b="1" sz="2400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613" name="Google Shape;613;p115"/>
          <p:cNvSpPr txBox="1"/>
          <p:nvPr/>
        </p:nvSpPr>
        <p:spPr>
          <a:xfrm>
            <a:off x="4152613" y="2140800"/>
            <a:ext cx="4771800" cy="1046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Subconsultas y vistas</a:t>
            </a:r>
            <a:endParaRPr sz="3100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9300" y="1350427"/>
            <a:ext cx="26439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89"/>
          <p:cNvSpPr txBox="1"/>
          <p:nvPr/>
        </p:nvSpPr>
        <p:spPr>
          <a:xfrm>
            <a:off x="0" y="1139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OBJETIVO</a:t>
            </a:r>
            <a:r>
              <a:rPr b="1" i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S</a:t>
            </a:r>
            <a:r>
              <a:rPr b="1" i="0" lang="en" sz="36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DE LA </a:t>
            </a: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CLASE</a:t>
            </a:r>
            <a:endParaRPr b="1" i="0" sz="36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77" name="Google Shape;377;p89"/>
          <p:cNvSpPr txBox="1"/>
          <p:nvPr/>
        </p:nvSpPr>
        <p:spPr>
          <a:xfrm>
            <a:off x="2112500" y="2646813"/>
            <a:ext cx="62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78" name="Google Shape;378;p89"/>
          <p:cNvSpPr txBox="1"/>
          <p:nvPr/>
        </p:nvSpPr>
        <p:spPr>
          <a:xfrm>
            <a:off x="0" y="2010763"/>
            <a:ext cx="9144000" cy="3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highlight>
                  <a:schemeClr val="lt1"/>
                </a:highlight>
                <a:latin typeface="Anybody SemiBold"/>
                <a:ea typeface="Anybody SemiBold"/>
                <a:cs typeface="Anybody SemiBold"/>
                <a:sym typeface="Anybody SemiBold"/>
              </a:rPr>
              <a:t>Al finalizar esta lecture estarás en la </a:t>
            </a:r>
            <a:r>
              <a:rPr i="1" lang="en" sz="1800">
                <a:solidFill>
                  <a:schemeClr val="dk1"/>
                </a:solidFill>
                <a:highlight>
                  <a:schemeClr val="lt1"/>
                </a:highlight>
                <a:latin typeface="Anybody SemiBold"/>
                <a:ea typeface="Anybody SemiBold"/>
                <a:cs typeface="Anybody SemiBold"/>
                <a:sym typeface="Anybody SemiBold"/>
              </a:rPr>
              <a:t>capacidad</a:t>
            </a:r>
            <a:r>
              <a:rPr i="1" lang="en" sz="1800">
                <a:solidFill>
                  <a:schemeClr val="dk1"/>
                </a:solidFill>
                <a:highlight>
                  <a:schemeClr val="lt1"/>
                </a:highlight>
                <a:latin typeface="Anybody SemiBold"/>
                <a:ea typeface="Anybody SemiBold"/>
                <a:cs typeface="Anybody SemiBold"/>
                <a:sym typeface="Anybody SemiBold"/>
              </a:rPr>
              <a:t> de…</a:t>
            </a:r>
            <a:endParaRPr i="1" sz="1800">
              <a:solidFill>
                <a:schemeClr val="dk1"/>
              </a:solidFill>
              <a:highlight>
                <a:schemeClr val="lt1"/>
              </a:highlight>
              <a:latin typeface="Anybody SemiBold"/>
              <a:ea typeface="Anybody SemiBold"/>
              <a:cs typeface="Anybody SemiBold"/>
              <a:sym typeface="Anybody SemiBold"/>
            </a:endParaRPr>
          </a:p>
        </p:txBody>
      </p:sp>
      <p:sp>
        <p:nvSpPr>
          <p:cNvPr id="379" name="Google Shape;379;p89"/>
          <p:cNvSpPr txBox="1"/>
          <p:nvPr/>
        </p:nvSpPr>
        <p:spPr>
          <a:xfrm>
            <a:off x="1972975" y="4348425"/>
            <a:ext cx="565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89"/>
          <p:cNvSpPr txBox="1"/>
          <p:nvPr/>
        </p:nvSpPr>
        <p:spPr>
          <a:xfrm>
            <a:off x="1629400" y="2931825"/>
            <a:ext cx="6890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F1F1F"/>
              </a:buClr>
              <a:buSzPts val="2000"/>
              <a:buFont typeface="Anybody"/>
              <a:buChar char="➜"/>
            </a:pPr>
            <a:r>
              <a:rPr b="1" lang="en" sz="2000">
                <a:solidFill>
                  <a:srgbClr val="1F1F1F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Entender</a:t>
            </a:r>
            <a:r>
              <a:rPr lang="en" sz="2000">
                <a:solidFill>
                  <a:srgbClr val="1F1F1F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 </a:t>
            </a:r>
            <a:r>
              <a:rPr lang="en" sz="2000">
                <a:solidFill>
                  <a:srgbClr val="1F1F1F"/>
                </a:solidFill>
                <a:highlight>
                  <a:schemeClr val="lt1"/>
                </a:highlight>
                <a:latin typeface="Anybody"/>
                <a:ea typeface="Anybody"/>
                <a:cs typeface="Anybody"/>
                <a:sym typeface="Anybody"/>
              </a:rPr>
              <a:t>la Teoría de Conjuntos </a:t>
            </a:r>
            <a:endParaRPr sz="2000">
              <a:solidFill>
                <a:srgbClr val="1F1F1F"/>
              </a:solidFill>
              <a:highlight>
                <a:schemeClr val="lt1"/>
              </a:highlight>
              <a:latin typeface="Anybody"/>
              <a:ea typeface="Anybody"/>
              <a:cs typeface="Anybody"/>
              <a:sym typeface="Anybody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000"/>
              <a:buFont typeface="Anybody"/>
              <a:buChar char="➜"/>
            </a:pPr>
            <a:r>
              <a:rPr b="1" lang="en" sz="2000">
                <a:solidFill>
                  <a:srgbClr val="1F1F1F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Reconocer</a:t>
            </a:r>
            <a:r>
              <a:rPr lang="en" sz="2000">
                <a:solidFill>
                  <a:srgbClr val="1F1F1F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 </a:t>
            </a:r>
            <a:r>
              <a:rPr lang="en" sz="20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el concepto de JOIN en SQL</a:t>
            </a:r>
            <a:endParaRPr sz="20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00"/>
        </a:solid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116"/>
          <p:cNvSpPr txBox="1"/>
          <p:nvPr/>
        </p:nvSpPr>
        <p:spPr>
          <a:xfrm>
            <a:off x="696550" y="2829288"/>
            <a:ext cx="29151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3600">
                <a:latin typeface="Work Sans"/>
                <a:ea typeface="Work Sans"/>
                <a:cs typeface="Work Sans"/>
                <a:sym typeface="Work Sans"/>
              </a:rPr>
              <a:t>¡Feedback!</a:t>
            </a:r>
            <a:endParaRPr b="1" i="0" sz="3600" u="none" cap="none" strike="noStrike"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9" name="Google Shape;619;p116"/>
          <p:cNvGrpSpPr/>
          <p:nvPr/>
        </p:nvGrpSpPr>
        <p:grpSpPr>
          <a:xfrm>
            <a:off x="1604497" y="1676713"/>
            <a:ext cx="1099200" cy="1099200"/>
            <a:chOff x="1683297" y="1643325"/>
            <a:chExt cx="1099200" cy="1099200"/>
          </a:xfrm>
        </p:grpSpPr>
        <p:sp>
          <p:nvSpPr>
            <p:cNvPr id="620" name="Google Shape;620;p116"/>
            <p:cNvSpPr/>
            <p:nvPr/>
          </p:nvSpPr>
          <p:spPr>
            <a:xfrm>
              <a:off x="1683297" y="1643325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21" name="Google Shape;621;p1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793892" y="1753903"/>
              <a:ext cx="878000" cy="8780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2" name="Google Shape;622;p116"/>
          <p:cNvSpPr txBox="1"/>
          <p:nvPr/>
        </p:nvSpPr>
        <p:spPr>
          <a:xfrm>
            <a:off x="4164350" y="2252725"/>
            <a:ext cx="442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Work Sans SemiBold"/>
                <a:ea typeface="Work Sans SemiBold"/>
                <a:cs typeface="Work Sans SemiBold"/>
                <a:sym typeface="Work Sans SemiBold"/>
              </a:rPr>
              <a:t>Dispones de un </a:t>
            </a:r>
            <a:r>
              <a:rPr lang="en" sz="2200">
                <a:solidFill>
                  <a:schemeClr val="hlink"/>
                </a:solidFill>
                <a:uFill>
                  <a:noFill/>
                </a:uFill>
                <a:latin typeface="Work Sans SemiBold"/>
                <a:ea typeface="Work Sans SemiBold"/>
                <a:cs typeface="Work Sans SemiBold"/>
                <a:sym typeface="Work Sans SemiBold"/>
                <a:hlinkClick r:id="rId4"/>
              </a:rPr>
              <a:t>formulario </a:t>
            </a:r>
            <a:r>
              <a:rPr lang="en" sz="2200">
                <a:latin typeface="Work Sans SemiBold"/>
                <a:ea typeface="Work Sans SemiBold"/>
                <a:cs typeface="Work Sans SemiBold"/>
                <a:sym typeface="Work Sans SemiBold"/>
              </a:rPr>
              <a:t>en:</a:t>
            </a:r>
            <a:endParaRPr sz="2200"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grpSp>
        <p:nvGrpSpPr>
          <p:cNvPr id="623" name="Google Shape;623;p116"/>
          <p:cNvGrpSpPr/>
          <p:nvPr/>
        </p:nvGrpSpPr>
        <p:grpSpPr>
          <a:xfrm>
            <a:off x="4839626" y="2898075"/>
            <a:ext cx="4119208" cy="461700"/>
            <a:chOff x="4839626" y="2267800"/>
            <a:chExt cx="4119208" cy="461700"/>
          </a:xfrm>
        </p:grpSpPr>
        <p:pic>
          <p:nvPicPr>
            <p:cNvPr id="624" name="Google Shape;624;p1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2321175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5" name="Google Shape;625;p116"/>
            <p:cNvSpPr txBox="1"/>
            <p:nvPr/>
          </p:nvSpPr>
          <p:spPr>
            <a:xfrm>
              <a:off x="5191733" y="2267800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Homeworks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grpSp>
        <p:nvGrpSpPr>
          <p:cNvPr id="626" name="Google Shape;626;p116"/>
          <p:cNvGrpSpPr/>
          <p:nvPr/>
        </p:nvGrpSpPr>
        <p:grpSpPr>
          <a:xfrm>
            <a:off x="4839626" y="3566763"/>
            <a:ext cx="4119208" cy="461700"/>
            <a:chOff x="4839626" y="2791625"/>
            <a:chExt cx="4119208" cy="461700"/>
          </a:xfrm>
        </p:grpSpPr>
        <p:pic>
          <p:nvPicPr>
            <p:cNvPr id="627" name="Google Shape;627;p1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2844992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8" name="Google Shape;628;p116"/>
            <p:cNvSpPr txBox="1"/>
            <p:nvPr/>
          </p:nvSpPr>
          <p:spPr>
            <a:xfrm>
              <a:off x="5191733" y="2791625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Guías de clase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grpSp>
        <p:nvGrpSpPr>
          <p:cNvPr id="629" name="Google Shape;629;p116"/>
          <p:cNvGrpSpPr/>
          <p:nvPr/>
        </p:nvGrpSpPr>
        <p:grpSpPr>
          <a:xfrm>
            <a:off x="4839626" y="4235475"/>
            <a:ext cx="4119208" cy="461700"/>
            <a:chOff x="4839626" y="3368825"/>
            <a:chExt cx="4119208" cy="461700"/>
          </a:xfrm>
        </p:grpSpPr>
        <p:pic>
          <p:nvPicPr>
            <p:cNvPr id="630" name="Google Shape;630;p1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3422184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1" name="Google Shape;631;p116"/>
            <p:cNvSpPr txBox="1"/>
            <p:nvPr/>
          </p:nvSpPr>
          <p:spPr>
            <a:xfrm>
              <a:off x="5191733" y="3368825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Slack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sp>
        <p:nvSpPr>
          <p:cNvPr id="632" name="Google Shape;632;p116"/>
          <p:cNvSpPr txBox="1"/>
          <p:nvPr/>
        </p:nvSpPr>
        <p:spPr>
          <a:xfrm flipH="1">
            <a:off x="6057650" y="1560675"/>
            <a:ext cx="220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Click on me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633" name="Google Shape;633;p116"/>
          <p:cNvSpPr/>
          <p:nvPr/>
        </p:nvSpPr>
        <p:spPr>
          <a:xfrm rot="10800000">
            <a:off x="7352754" y="1981475"/>
            <a:ext cx="336850" cy="271250"/>
          </a:xfrm>
          <a:custGeom>
            <a:rect b="b" l="l" r="r" t="t"/>
            <a:pathLst>
              <a:path extrusionOk="0" h="10850" w="13474">
                <a:moveTo>
                  <a:pt x="13474" y="10805"/>
                </a:moveTo>
                <a:cubicBezTo>
                  <a:pt x="8917" y="10805"/>
                  <a:pt x="2110" y="10984"/>
                  <a:pt x="418" y="6753"/>
                </a:cubicBezTo>
                <a:cubicBezTo>
                  <a:pt x="-418" y="4663"/>
                  <a:pt x="418" y="2251"/>
                  <a:pt x="418" y="0"/>
                </a:cubicBezTo>
              </a:path>
            </a:pathLst>
          </a:cu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34" name="Google Shape;634;p116"/>
          <p:cNvSpPr/>
          <p:nvPr/>
        </p:nvSpPr>
        <p:spPr>
          <a:xfrm flipH="1" rot="10800000">
            <a:off x="6730804" y="1981475"/>
            <a:ext cx="336850" cy="271250"/>
          </a:xfrm>
          <a:custGeom>
            <a:rect b="b" l="l" r="r" t="t"/>
            <a:pathLst>
              <a:path extrusionOk="0" h="10850" w="13474">
                <a:moveTo>
                  <a:pt x="13474" y="10805"/>
                </a:moveTo>
                <a:cubicBezTo>
                  <a:pt x="8917" y="10805"/>
                  <a:pt x="2110" y="10984"/>
                  <a:pt x="418" y="6753"/>
                </a:cubicBezTo>
                <a:cubicBezTo>
                  <a:pt x="-418" y="4663"/>
                  <a:pt x="418" y="2251"/>
                  <a:pt x="418" y="0"/>
                </a:cubicBezTo>
              </a:path>
            </a:pathLst>
          </a:cu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117"/>
          <p:cNvSpPr/>
          <p:nvPr/>
        </p:nvSpPr>
        <p:spPr>
          <a:xfrm>
            <a:off x="0" y="0"/>
            <a:ext cx="9144000" cy="1011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0" name="Google Shape;640;p117"/>
          <p:cNvPicPr preferRelativeResize="0"/>
          <p:nvPr/>
        </p:nvPicPr>
        <p:blipFill rotWithShape="1">
          <a:blip r:embed="rId3">
            <a:alphaModFix/>
          </a:blip>
          <a:srcRect b="0" l="6433" r="10551" t="0"/>
          <a:stretch/>
        </p:blipFill>
        <p:spPr>
          <a:xfrm>
            <a:off x="1737975" y="1128000"/>
            <a:ext cx="5668049" cy="265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117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3850" y="3783308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117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557413" y="3785065"/>
            <a:ext cx="354971" cy="354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117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733469" y="3783308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117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909554" y="3783307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117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085623" y="3785066"/>
            <a:ext cx="358486" cy="354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117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7265188" y="3785063"/>
            <a:ext cx="354971" cy="35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00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" name="Google Shape;385;p90"/>
          <p:cNvGrpSpPr/>
          <p:nvPr/>
        </p:nvGrpSpPr>
        <p:grpSpPr>
          <a:xfrm>
            <a:off x="326250" y="1276320"/>
            <a:ext cx="7755297" cy="1099200"/>
            <a:chOff x="326250" y="1276320"/>
            <a:chExt cx="7755297" cy="1099200"/>
          </a:xfrm>
        </p:grpSpPr>
        <p:sp>
          <p:nvSpPr>
            <p:cNvPr id="386" name="Google Shape;386;p90"/>
            <p:cNvSpPr txBox="1"/>
            <p:nvPr/>
          </p:nvSpPr>
          <p:spPr>
            <a:xfrm>
              <a:off x="326250" y="1357775"/>
              <a:ext cx="6539100" cy="9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Al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finalizar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 cada uno de los temas, tendremos un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espacio de consultas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.</a:t>
              </a:r>
              <a:endParaRPr i="0" sz="24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7" name="Google Shape;387;p90"/>
            <p:cNvSpPr/>
            <p:nvPr/>
          </p:nvSpPr>
          <p:spPr>
            <a:xfrm>
              <a:off x="6982347" y="1276320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88" name="Google Shape;388;p9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190675" y="1484651"/>
              <a:ext cx="682550" cy="682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9" name="Google Shape;389;p90"/>
          <p:cNvGrpSpPr/>
          <p:nvPr/>
        </p:nvGrpSpPr>
        <p:grpSpPr>
          <a:xfrm>
            <a:off x="965897" y="2618620"/>
            <a:ext cx="7212203" cy="1099200"/>
            <a:chOff x="965897" y="2618620"/>
            <a:chExt cx="7212203" cy="1099200"/>
          </a:xfrm>
        </p:grpSpPr>
        <p:sp>
          <p:nvSpPr>
            <p:cNvPr id="390" name="Google Shape;390;p90"/>
            <p:cNvSpPr/>
            <p:nvPr/>
          </p:nvSpPr>
          <p:spPr>
            <a:xfrm>
              <a:off x="965897" y="2618620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91" name="Google Shape;391;p9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72598" y="2825324"/>
              <a:ext cx="685800" cy="685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2" name="Google Shape;392;p90"/>
            <p:cNvSpPr txBox="1"/>
            <p:nvPr/>
          </p:nvSpPr>
          <p:spPr>
            <a:xfrm>
              <a:off x="2182900" y="2700075"/>
              <a:ext cx="5995200" cy="9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Hay un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mentor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 asignado para responder el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Q&amp;A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.</a:t>
              </a:r>
              <a:endParaRPr i="0" sz="24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393" name="Google Shape;393;p90"/>
          <p:cNvSpPr txBox="1"/>
          <p:nvPr/>
        </p:nvSpPr>
        <p:spPr>
          <a:xfrm>
            <a:off x="0" y="4225975"/>
            <a:ext cx="910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¡Pregunta, pregunta, pregunta</a:t>
            </a:r>
            <a:r>
              <a:rPr lang="en" sz="24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! :D</a:t>
            </a:r>
            <a:endParaRPr sz="24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2675" y="-61825"/>
            <a:ext cx="9258501" cy="6160776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91"/>
          <p:cNvSpPr txBox="1"/>
          <p:nvPr/>
        </p:nvSpPr>
        <p:spPr>
          <a:xfrm>
            <a:off x="-985025" y="2132950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00" name="Google Shape;400;p91"/>
          <p:cNvSpPr txBox="1"/>
          <p:nvPr/>
        </p:nvSpPr>
        <p:spPr>
          <a:xfrm>
            <a:off x="-12" y="193875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6000">
                <a:solidFill>
                  <a:srgbClr val="FFFF00"/>
                </a:solidFill>
                <a:latin typeface="Anybody"/>
                <a:ea typeface="Anybody"/>
                <a:cs typeface="Anybody"/>
                <a:sym typeface="Anybody"/>
              </a:rPr>
              <a:t>Join</a:t>
            </a:r>
            <a:endParaRPr b="1" sz="6000">
              <a:solidFill>
                <a:srgbClr val="FFFF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401" name="Google Shape;401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094948">
            <a:off x="9493450" y="408024"/>
            <a:ext cx="899702" cy="1226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92"/>
          <p:cNvPicPr preferRelativeResize="0"/>
          <p:nvPr/>
        </p:nvPicPr>
        <p:blipFill rotWithShape="1">
          <a:blip r:embed="rId3">
            <a:alphaModFix/>
          </a:blip>
          <a:srcRect b="6869" l="0" r="0" t="-6870"/>
          <a:stretch/>
        </p:blipFill>
        <p:spPr>
          <a:xfrm>
            <a:off x="8171150" y="1029675"/>
            <a:ext cx="579574" cy="579574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92"/>
          <p:cNvSpPr txBox="1"/>
          <p:nvPr/>
        </p:nvSpPr>
        <p:spPr>
          <a:xfrm>
            <a:off x="617200" y="1443288"/>
            <a:ext cx="77022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La </a:t>
            </a:r>
            <a:r>
              <a:rPr b="1" lang="en" sz="1900"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instrucción Join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, se usa para acceder los datos de dos tablas relacionadas a través de algún campo en común, este acceso se da gracias a las “</a:t>
            </a:r>
            <a:r>
              <a:rPr b="1" lang="en" sz="1900"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foreign key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” que permiten generar las relaciones entre ellas. </a:t>
            </a:r>
            <a:r>
              <a:rPr lang="en" sz="19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Asimismo,</a:t>
            </a:r>
            <a:r>
              <a:rPr lang="en" sz="19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permite tener un alto grado de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normalización </a:t>
            </a:r>
            <a:r>
              <a:rPr lang="en" sz="19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en las tablas y aún así poder accederlas de forma sencilla.</a:t>
            </a:r>
            <a:endParaRPr sz="19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1900"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408" name="Google Shape;408;p92"/>
          <p:cNvPicPr preferRelativeResize="0"/>
          <p:nvPr/>
        </p:nvPicPr>
        <p:blipFill rotWithShape="1">
          <a:blip r:embed="rId4">
            <a:alphaModFix/>
          </a:blip>
          <a:srcRect b="0" l="4200" r="-4200" t="0"/>
          <a:stretch/>
        </p:blipFill>
        <p:spPr>
          <a:xfrm>
            <a:off x="1020300" y="1505523"/>
            <a:ext cx="2225500" cy="31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700" y="3576050"/>
            <a:ext cx="1670702" cy="1670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93"/>
          <p:cNvPicPr preferRelativeResize="0"/>
          <p:nvPr/>
        </p:nvPicPr>
        <p:blipFill rotWithShape="1">
          <a:blip r:embed="rId4">
            <a:alphaModFix/>
          </a:blip>
          <a:srcRect b="0" l="1146" r="0" t="921"/>
          <a:stretch/>
        </p:blipFill>
        <p:spPr>
          <a:xfrm>
            <a:off x="1310263" y="174713"/>
            <a:ext cx="6523476" cy="479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94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4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Teoría de conjuntos</a:t>
            </a:r>
            <a:endParaRPr b="1" i="0" sz="48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95"/>
          <p:cNvSpPr/>
          <p:nvPr/>
        </p:nvSpPr>
        <p:spPr>
          <a:xfrm>
            <a:off x="8216100" y="202600"/>
            <a:ext cx="607800" cy="585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5" name="Google Shape;425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3968" y="0"/>
            <a:ext cx="1070036" cy="1069049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95"/>
          <p:cNvSpPr/>
          <p:nvPr/>
        </p:nvSpPr>
        <p:spPr>
          <a:xfrm rot="969">
            <a:off x="922925" y="1783950"/>
            <a:ext cx="3193800" cy="5214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Unión de conjuntos</a:t>
            </a:r>
            <a:endParaRPr sz="2200">
              <a:solidFill>
                <a:schemeClr val="lt1"/>
              </a:solidFill>
              <a:latin typeface="Anybody Medium"/>
              <a:ea typeface="Anybody Medium"/>
              <a:cs typeface="Anybody Medium"/>
              <a:sym typeface="Anybody Medium"/>
            </a:endParaRPr>
          </a:p>
        </p:txBody>
      </p:sp>
      <p:sp>
        <p:nvSpPr>
          <p:cNvPr id="427" name="Google Shape;427;p95"/>
          <p:cNvSpPr txBox="1"/>
          <p:nvPr/>
        </p:nvSpPr>
        <p:spPr>
          <a:xfrm>
            <a:off x="769525" y="202600"/>
            <a:ext cx="7337700" cy="11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3600">
                <a:solidFill>
                  <a:srgbClr val="FFFF01"/>
                </a:solidFill>
                <a:latin typeface="Anybody"/>
                <a:ea typeface="Anybody"/>
                <a:cs typeface="Anybody"/>
                <a:sym typeface="Anybody"/>
              </a:rPr>
              <a:t>Teoría de conjuntos</a:t>
            </a:r>
            <a:endParaRPr b="1" i="0" sz="3600" u="none" cap="none" strike="noStrike">
              <a:solidFill>
                <a:srgbClr val="FFFF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28" name="Google Shape;428;p95"/>
          <p:cNvSpPr/>
          <p:nvPr/>
        </p:nvSpPr>
        <p:spPr>
          <a:xfrm rot="969">
            <a:off x="922925" y="2456225"/>
            <a:ext cx="3193800" cy="5214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Intersección de conjuntos</a:t>
            </a:r>
            <a:endParaRPr sz="1700">
              <a:solidFill>
                <a:schemeClr val="lt1"/>
              </a:solidFill>
              <a:latin typeface="Anybody Medium"/>
              <a:ea typeface="Anybody Medium"/>
              <a:cs typeface="Anybody Medium"/>
              <a:sym typeface="Anybody Medium"/>
            </a:endParaRPr>
          </a:p>
        </p:txBody>
      </p:sp>
      <p:sp>
        <p:nvSpPr>
          <p:cNvPr id="429" name="Google Shape;429;p95"/>
          <p:cNvSpPr/>
          <p:nvPr/>
        </p:nvSpPr>
        <p:spPr>
          <a:xfrm rot="969">
            <a:off x="922925" y="3128500"/>
            <a:ext cx="3193800" cy="5214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Diferencia de 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conjuntos</a:t>
            </a:r>
            <a:endParaRPr sz="1900">
              <a:solidFill>
                <a:schemeClr val="lt1"/>
              </a:solidFill>
              <a:latin typeface="Anybody Medium"/>
              <a:ea typeface="Anybody Medium"/>
              <a:cs typeface="Anybody Medium"/>
              <a:sym typeface="Anybody Medium"/>
            </a:endParaRPr>
          </a:p>
        </p:txBody>
      </p:sp>
      <p:sp>
        <p:nvSpPr>
          <p:cNvPr id="430" name="Google Shape;430;p95"/>
          <p:cNvSpPr/>
          <p:nvPr/>
        </p:nvSpPr>
        <p:spPr>
          <a:xfrm rot="969">
            <a:off x="4327550" y="1783950"/>
            <a:ext cx="3193800" cy="5214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Conjuntos complementarios</a:t>
            </a:r>
            <a:endParaRPr sz="1600">
              <a:solidFill>
                <a:schemeClr val="lt1"/>
              </a:solidFill>
              <a:latin typeface="Anybody Medium"/>
              <a:ea typeface="Anybody Medium"/>
              <a:cs typeface="Anybody Medium"/>
              <a:sym typeface="Anybody Medium"/>
            </a:endParaRPr>
          </a:p>
        </p:txBody>
      </p:sp>
      <p:sp>
        <p:nvSpPr>
          <p:cNvPr id="431" name="Google Shape;431;p95"/>
          <p:cNvSpPr/>
          <p:nvPr/>
        </p:nvSpPr>
        <p:spPr>
          <a:xfrm rot="969">
            <a:off x="4327550" y="2456213"/>
            <a:ext cx="3193800" cy="5214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Diferencia simétrica</a:t>
            </a:r>
            <a:endParaRPr sz="2200">
              <a:solidFill>
                <a:schemeClr val="lt1"/>
              </a:solidFill>
              <a:latin typeface="Anybody Medium"/>
              <a:ea typeface="Anybody Medium"/>
              <a:cs typeface="Anybody Medium"/>
              <a:sym typeface="Anybody Medium"/>
            </a:endParaRPr>
          </a:p>
        </p:txBody>
      </p:sp>
      <p:sp>
        <p:nvSpPr>
          <p:cNvPr id="432" name="Google Shape;432;p95"/>
          <p:cNvSpPr/>
          <p:nvPr/>
        </p:nvSpPr>
        <p:spPr>
          <a:xfrm rot="969">
            <a:off x="4327550" y="3128500"/>
            <a:ext cx="3193800" cy="5214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Producto cartesiano</a:t>
            </a:r>
            <a:endParaRPr sz="2200">
              <a:solidFill>
                <a:schemeClr val="lt1"/>
              </a:solidFill>
              <a:latin typeface="Anybody Medium"/>
              <a:ea typeface="Anybody Medium"/>
              <a:cs typeface="Anybody Medium"/>
              <a:sym typeface="Anybody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300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Henry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